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51"/>
  </p:notesMasterIdLst>
  <p:sldIdLst>
    <p:sldId id="2935" r:id="rId2"/>
    <p:sldId id="2939" r:id="rId3"/>
    <p:sldId id="2942" r:id="rId4"/>
    <p:sldId id="2966" r:id="rId5"/>
    <p:sldId id="2854" r:id="rId6"/>
    <p:sldId id="2850" r:id="rId7"/>
    <p:sldId id="2851" r:id="rId8"/>
    <p:sldId id="2932" r:id="rId9"/>
    <p:sldId id="2933" r:id="rId10"/>
    <p:sldId id="2951" r:id="rId11"/>
    <p:sldId id="2855" r:id="rId12"/>
    <p:sldId id="2967" r:id="rId13"/>
    <p:sldId id="2968" r:id="rId14"/>
    <p:sldId id="2844" r:id="rId15"/>
    <p:sldId id="2936" r:id="rId16"/>
    <p:sldId id="2937" r:id="rId17"/>
    <p:sldId id="2938" r:id="rId18"/>
    <p:sldId id="2816" r:id="rId19"/>
    <p:sldId id="2960" r:id="rId20"/>
    <p:sldId id="2961" r:id="rId21"/>
    <p:sldId id="2934" r:id="rId22"/>
    <p:sldId id="2959" r:id="rId23"/>
    <p:sldId id="2896" r:id="rId24"/>
    <p:sldId id="2897" r:id="rId25"/>
    <p:sldId id="2898" r:id="rId26"/>
    <p:sldId id="2958" r:id="rId27"/>
    <p:sldId id="2962" r:id="rId28"/>
    <p:sldId id="2972" r:id="rId29"/>
    <p:sldId id="2973" r:id="rId30"/>
    <p:sldId id="2974" r:id="rId31"/>
    <p:sldId id="2573" r:id="rId32"/>
    <p:sldId id="2894" r:id="rId33"/>
    <p:sldId id="2963" r:id="rId34"/>
    <p:sldId id="876" r:id="rId35"/>
    <p:sldId id="1009" r:id="rId36"/>
    <p:sldId id="1006" r:id="rId37"/>
    <p:sldId id="1010" r:id="rId38"/>
    <p:sldId id="1023" r:id="rId39"/>
    <p:sldId id="1136" r:id="rId40"/>
    <p:sldId id="1137" r:id="rId41"/>
    <p:sldId id="2918" r:id="rId42"/>
    <p:sldId id="2964" r:id="rId43"/>
    <p:sldId id="2957" r:id="rId44"/>
    <p:sldId id="2969" r:id="rId45"/>
    <p:sldId id="2970" r:id="rId46"/>
    <p:sldId id="736" r:id="rId47"/>
    <p:sldId id="581" r:id="rId48"/>
    <p:sldId id="2971" r:id="rId49"/>
    <p:sldId id="2950" r:id="rId50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Dreaming Outloud Script Pro" panose="03050502040304050704" pitchFamily="66" charset="0"/>
      <p:regular r:id="rId60"/>
      <p:italic r:id="rId61"/>
    </p:embeddedFont>
    <p:embeddedFont>
      <p:font typeface="Stencil" panose="040409050D0802020404" pitchFamily="82" charset="0"/>
      <p:regular r:id="rId62"/>
    </p:embeddedFont>
    <p:embeddedFont>
      <p:font typeface="Wingdings 3" panose="05040102010807070707" pitchFamily="18" charset="2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00"/>
    <a:srgbClr val="FDF24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BC1309-6B97-44AE-A11F-5870370D6A80}" v="2" dt="2025-01-15T19:07:29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633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125" y="156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rb Sutter" userId="4e86b0cf20ef15ad" providerId="LiveId" clId="{DCBC1309-6B97-44AE-A11F-5870370D6A80}"/>
    <pc:docChg chg="addSld delSld modSld sldOrd delMainMaster">
      <pc:chgData name="Herb Sutter" userId="4e86b0cf20ef15ad" providerId="LiveId" clId="{DCBC1309-6B97-44AE-A11F-5870370D6A80}" dt="2025-01-15T19:07:29.775" v="10"/>
      <pc:docMkLst>
        <pc:docMk/>
      </pc:docMkLst>
      <pc:sldChg chg="del">
        <pc:chgData name="Herb Sutter" userId="4e86b0cf20ef15ad" providerId="LiveId" clId="{DCBC1309-6B97-44AE-A11F-5870370D6A80}" dt="2025-01-14T19:39:40.057" v="0" actId="47"/>
        <pc:sldMkLst>
          <pc:docMk/>
          <pc:sldMk cId="0" sldId="256"/>
        </pc:sldMkLst>
      </pc:sldChg>
      <pc:sldChg chg="del">
        <pc:chgData name="Herb Sutter" userId="4e86b0cf20ef15ad" providerId="LiveId" clId="{DCBC1309-6B97-44AE-A11F-5870370D6A80}" dt="2025-01-14T19:39:40.057" v="0" actId="47"/>
        <pc:sldMkLst>
          <pc:docMk/>
          <pc:sldMk cId="0" sldId="257"/>
        </pc:sldMkLst>
      </pc:sldChg>
      <pc:sldChg chg="del">
        <pc:chgData name="Herb Sutter" userId="4e86b0cf20ef15ad" providerId="LiveId" clId="{DCBC1309-6B97-44AE-A11F-5870370D6A80}" dt="2025-01-14T19:39:40.057" v="0" actId="47"/>
        <pc:sldMkLst>
          <pc:docMk/>
          <pc:sldMk cId="0" sldId="258"/>
        </pc:sldMkLst>
      </pc:sldChg>
      <pc:sldChg chg="del">
        <pc:chgData name="Herb Sutter" userId="4e86b0cf20ef15ad" providerId="LiveId" clId="{DCBC1309-6B97-44AE-A11F-5870370D6A80}" dt="2025-01-14T19:39:40.057" v="0" actId="47"/>
        <pc:sldMkLst>
          <pc:docMk/>
          <pc:sldMk cId="0" sldId="259"/>
        </pc:sldMkLst>
      </pc:sldChg>
      <pc:sldChg chg="del">
        <pc:chgData name="Herb Sutter" userId="4e86b0cf20ef15ad" providerId="LiveId" clId="{DCBC1309-6B97-44AE-A11F-5870370D6A80}" dt="2025-01-14T19:40:53.566" v="5" actId="47"/>
        <pc:sldMkLst>
          <pc:docMk/>
          <pc:sldMk cId="0" sldId="261"/>
        </pc:sldMkLst>
      </pc:sldChg>
      <pc:sldChg chg="add">
        <pc:chgData name="Herb Sutter" userId="4e86b0cf20ef15ad" providerId="LiveId" clId="{DCBC1309-6B97-44AE-A11F-5870370D6A80}" dt="2025-01-15T19:07:29.775" v="10"/>
        <pc:sldMkLst>
          <pc:docMk/>
          <pc:sldMk cId="2990982824" sldId="441"/>
        </pc:sldMkLst>
      </pc:sldChg>
      <pc:sldChg chg="mod modShow">
        <pc:chgData name="Herb Sutter" userId="4e86b0cf20ef15ad" providerId="LiveId" clId="{DCBC1309-6B97-44AE-A11F-5870370D6A80}" dt="2025-01-14T19:40:02.722" v="2" actId="729"/>
        <pc:sldMkLst>
          <pc:docMk/>
          <pc:sldMk cId="3962495792" sldId="2817"/>
        </pc:sldMkLst>
      </pc:sldChg>
      <pc:sldChg chg="addSp modSp mod modAnim">
        <pc:chgData name="Herb Sutter" userId="4e86b0cf20ef15ad" providerId="LiveId" clId="{DCBC1309-6B97-44AE-A11F-5870370D6A80}" dt="2025-01-15T17:27:57.026" v="9"/>
        <pc:sldMkLst>
          <pc:docMk/>
          <pc:sldMk cId="746757451" sldId="2861"/>
        </pc:sldMkLst>
        <pc:spChg chg="add mod ord">
          <ac:chgData name="Herb Sutter" userId="4e86b0cf20ef15ad" providerId="LiveId" clId="{DCBC1309-6B97-44AE-A11F-5870370D6A80}" dt="2025-01-15T17:27:47.194" v="8" actId="13822"/>
          <ac:spMkLst>
            <pc:docMk/>
            <pc:sldMk cId="746757451" sldId="2861"/>
            <ac:spMk id="6" creationId="{C8B3CC10-683F-DAE5-1C5A-194010C75272}"/>
          </ac:spMkLst>
        </pc:spChg>
      </pc:sldChg>
      <pc:sldChg chg="del">
        <pc:chgData name="Herb Sutter" userId="4e86b0cf20ef15ad" providerId="LiveId" clId="{DCBC1309-6B97-44AE-A11F-5870370D6A80}" dt="2025-01-14T19:39:44.142" v="1" actId="47"/>
        <pc:sldMkLst>
          <pc:docMk/>
          <pc:sldMk cId="1895855569" sldId="2870"/>
        </pc:sldMkLst>
      </pc:sldChg>
      <pc:sldChg chg="del">
        <pc:chgData name="Herb Sutter" userId="4e86b0cf20ef15ad" providerId="LiveId" clId="{DCBC1309-6B97-44AE-A11F-5870370D6A80}" dt="2025-01-14T19:39:44.142" v="1" actId="47"/>
        <pc:sldMkLst>
          <pc:docMk/>
          <pc:sldMk cId="3350553160" sldId="2874"/>
        </pc:sldMkLst>
      </pc:sldChg>
      <pc:sldChg chg="ord">
        <pc:chgData name="Herb Sutter" userId="4e86b0cf20ef15ad" providerId="LiveId" clId="{DCBC1309-6B97-44AE-A11F-5870370D6A80}" dt="2025-01-14T19:40:37.277" v="4"/>
        <pc:sldMkLst>
          <pc:docMk/>
          <pc:sldMk cId="3510448622" sldId="2875"/>
        </pc:sldMkLst>
      </pc:sldChg>
      <pc:sldMasterChg chg="del delSldLayout">
        <pc:chgData name="Herb Sutter" userId="4e86b0cf20ef15ad" providerId="LiveId" clId="{DCBC1309-6B97-44AE-A11F-5870370D6A80}" dt="2025-01-14T19:40:53.566" v="5" actId="47"/>
        <pc:sldMasterMkLst>
          <pc:docMk/>
          <pc:sldMasterMk cId="0" sldId="2147483671"/>
        </pc:sldMasterMkLst>
        <pc:sldLayoutChg chg="del">
          <pc:chgData name="Herb Sutter" userId="4e86b0cf20ef15ad" providerId="LiveId" clId="{DCBC1309-6B97-44AE-A11F-5870370D6A80}" dt="2025-01-14T19:40:53.566" v="5" actId="47"/>
          <pc:sldLayoutMkLst>
            <pc:docMk/>
            <pc:sldMasterMk cId="0" sldId="2147483671"/>
            <pc:sldLayoutMk cId="0" sldId="2147483659"/>
          </pc:sldLayoutMkLst>
        </pc:sldLayoutChg>
        <pc:sldLayoutChg chg="del">
          <pc:chgData name="Herb Sutter" userId="4e86b0cf20ef15ad" providerId="LiveId" clId="{DCBC1309-6B97-44AE-A11F-5870370D6A80}" dt="2025-01-14T19:40:53.566" v="5" actId="47"/>
          <pc:sldLayoutMkLst>
            <pc:docMk/>
            <pc:sldMasterMk cId="0" sldId="2147483671"/>
            <pc:sldLayoutMk cId="0" sldId="2147483660"/>
          </pc:sldLayoutMkLst>
        </pc:sldLayoutChg>
        <pc:sldLayoutChg chg="del">
          <pc:chgData name="Herb Sutter" userId="4e86b0cf20ef15ad" providerId="LiveId" clId="{DCBC1309-6B97-44AE-A11F-5870370D6A80}" dt="2025-01-14T19:40:53.566" v="5" actId="47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Herb Sutter" userId="4e86b0cf20ef15ad" providerId="LiveId" clId="{DCBC1309-6B97-44AE-A11F-5870370D6A80}" dt="2025-01-14T19:40:53.566" v="5" actId="47"/>
          <pc:sldLayoutMkLst>
            <pc:docMk/>
            <pc:sldMasterMk cId="0" sldId="2147483671"/>
            <pc:sldLayoutMk cId="0" sldId="2147483662"/>
          </pc:sldLayoutMkLst>
        </pc:sldLayoutChg>
        <pc:sldLayoutChg chg="del">
          <pc:chgData name="Herb Sutter" userId="4e86b0cf20ef15ad" providerId="LiveId" clId="{DCBC1309-6B97-44AE-A11F-5870370D6A80}" dt="2025-01-14T19:40:53.566" v="5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Herb Sutter" userId="4e86b0cf20ef15ad" providerId="LiveId" clId="{DCBC1309-6B97-44AE-A11F-5870370D6A80}" dt="2025-01-14T19:40:53.566" v="5" actId="47"/>
          <pc:sldLayoutMkLst>
            <pc:docMk/>
            <pc:sldMasterMk cId="0" sldId="2147483671"/>
            <pc:sldLayoutMk cId="0" sldId="2147483664"/>
          </pc:sldLayoutMkLst>
        </pc:sldLayoutChg>
        <pc:sldLayoutChg chg="del">
          <pc:chgData name="Herb Sutter" userId="4e86b0cf20ef15ad" providerId="LiveId" clId="{DCBC1309-6B97-44AE-A11F-5870370D6A80}" dt="2025-01-14T19:40:53.566" v="5" actId="47"/>
          <pc:sldLayoutMkLst>
            <pc:docMk/>
            <pc:sldMasterMk cId="0" sldId="2147483671"/>
            <pc:sldLayoutMk cId="0" sldId="2147483665"/>
          </pc:sldLayoutMkLst>
        </pc:sldLayoutChg>
        <pc:sldLayoutChg chg="del">
          <pc:chgData name="Herb Sutter" userId="4e86b0cf20ef15ad" providerId="LiveId" clId="{DCBC1309-6B97-44AE-A11F-5870370D6A80}" dt="2025-01-14T19:40:53.566" v="5" actId="47"/>
          <pc:sldLayoutMkLst>
            <pc:docMk/>
            <pc:sldMasterMk cId="0" sldId="2147483671"/>
            <pc:sldLayoutMk cId="0" sldId="2147483666"/>
          </pc:sldLayoutMkLst>
        </pc:sldLayoutChg>
        <pc:sldLayoutChg chg="del">
          <pc:chgData name="Herb Sutter" userId="4e86b0cf20ef15ad" providerId="LiveId" clId="{DCBC1309-6B97-44AE-A11F-5870370D6A80}" dt="2025-01-14T19:40:53.566" v="5" actId="47"/>
          <pc:sldLayoutMkLst>
            <pc:docMk/>
            <pc:sldMasterMk cId="0" sldId="2147483671"/>
            <pc:sldLayoutMk cId="0" sldId="2147483667"/>
          </pc:sldLayoutMkLst>
        </pc:sldLayoutChg>
        <pc:sldLayoutChg chg="del">
          <pc:chgData name="Herb Sutter" userId="4e86b0cf20ef15ad" providerId="LiveId" clId="{DCBC1309-6B97-44AE-A11F-5870370D6A80}" dt="2025-01-14T19:40:53.566" v="5" actId="47"/>
          <pc:sldLayoutMkLst>
            <pc:docMk/>
            <pc:sldMasterMk cId="0" sldId="2147483671"/>
            <pc:sldLayoutMk cId="0" sldId="2147483668"/>
          </pc:sldLayoutMkLst>
        </pc:sldLayoutChg>
        <pc:sldLayoutChg chg="del">
          <pc:chgData name="Herb Sutter" userId="4e86b0cf20ef15ad" providerId="LiveId" clId="{DCBC1309-6B97-44AE-A11F-5870370D6A80}" dt="2025-01-14T19:40:53.566" v="5" actId="47"/>
          <pc:sldLayoutMkLst>
            <pc:docMk/>
            <pc:sldMasterMk cId="0" sldId="2147483671"/>
            <pc:sldLayoutMk cId="0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B7CC17-A2B3-487A-9BD6-BD5033D352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37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B7CC17-A2B3-487A-9BD6-BD5033D352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2296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B7CC17-A2B3-487A-9BD6-BD5033D352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0886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7CC17-A2B3-487A-9BD6-BD5033D3524B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12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7CC17-A2B3-487A-9BD6-BD5033D3524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6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1FC81-88D9-16B7-483B-070E568F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09E82-48B3-5161-E8F3-B7BCA1270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E8CDC-AAC1-8476-6FEC-E4B90791D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3F27-A7CD-8FF0-49C1-1E7D8DAAC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B7CC17-A2B3-487A-9BD6-BD5033D352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994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7CC17-A2B3-487A-9BD6-BD5033D3524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90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7CC17-A2B3-487A-9BD6-BD5033D3524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1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B7CC17-A2B3-487A-9BD6-BD5033D352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4119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B7CC17-A2B3-487A-9BD6-BD5033D352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2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B7CC17-A2B3-487A-9BD6-BD5033D352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3964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B7CC17-A2B3-487A-9BD6-BD5033D352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6858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B7CC17-A2B3-487A-9BD6-BD5033D352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20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58000" cy="74295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843338"/>
            <a:ext cx="6858000" cy="4000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1617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ACB1D-D769-40D7-BCF7-E98A377CBE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42980" y="4835568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375642"/>
            <a:ext cx="182880" cy="5143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27216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829050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900"/>
              </a:spcBef>
              <a:buNone/>
              <a:defRPr/>
            </a:lvl1pPr>
            <a:lvl2pPr marL="274320" indent="0">
              <a:lnSpc>
                <a:spcPct val="110000"/>
              </a:lnSpc>
              <a:buNone/>
              <a:defRPr/>
            </a:lvl2pPr>
            <a:lvl3pPr marL="594360" indent="0">
              <a:lnSpc>
                <a:spcPct val="110000"/>
              </a:lnSpc>
              <a:buNone/>
              <a:defRPr/>
            </a:lvl3pPr>
            <a:lvl4pPr marL="868680" indent="0">
              <a:lnSpc>
                <a:spcPct val="110000"/>
              </a:lnSpc>
              <a:buNone/>
              <a:defRPr/>
            </a:lvl4pPr>
            <a:lvl5pPr marL="1143000" indent="0">
              <a:lnSpc>
                <a:spcPct val="110000"/>
              </a:lnSpc>
              <a:buNone/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22221297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none"/>
        </p:style>
        <p:txBody>
          <a:bodyPr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8290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19655796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975" y="666750"/>
            <a:ext cx="7166225" cy="1676400"/>
          </a:xfrm>
        </p:spPr>
        <p:txBody>
          <a:bodyPr anchor="t" anchorCtr="0">
            <a:normAutofit/>
          </a:bodyPr>
          <a:lstStyle>
            <a:lvl1pPr algn="r">
              <a:buNone/>
              <a:defRPr sz="24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2571750"/>
            <a:ext cx="7086600" cy="14859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</p:spPr>
        <p:txBody>
          <a:bodyPr/>
          <a:lstStyle/>
          <a:p>
            <a:fld id="{B5656F8C-6801-4A3A-ABD9-D5113ED9EF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46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1DCD-F3FC-4C68-9E29-5DAC775E97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>
            <a:lvl1pPr marL="0" indent="0">
              <a:buNone/>
              <a:defRPr/>
            </a:lvl1pPr>
            <a:lvl2pPr marL="274320" indent="0">
              <a:buNone/>
              <a:defRPr/>
            </a:lvl2pPr>
            <a:lvl3pPr marL="594360" indent="0">
              <a:buNone/>
              <a:defRPr/>
            </a:lvl3pPr>
            <a:lvl4pPr marL="868680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912115"/>
            <a:ext cx="4041648" cy="3703320"/>
          </a:xfrm>
        </p:spPr>
        <p:txBody>
          <a:bodyPr/>
          <a:lstStyle>
            <a:lvl1pPr marL="0" indent="0">
              <a:buNone/>
              <a:defRPr/>
            </a:lvl1pPr>
            <a:lvl2pPr marL="274320" indent="0">
              <a:buNone/>
              <a:defRPr/>
            </a:lvl2pPr>
            <a:lvl3pPr marL="594360" indent="0">
              <a:buNone/>
              <a:defRPr/>
            </a:lvl3pPr>
            <a:lvl4pPr marL="868680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8114360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21" y="971550"/>
            <a:ext cx="4041775" cy="51435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8C90-7C07-431C-983F-E97A77ADBCD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3028950"/>
          </a:xfrm>
        </p:spPr>
        <p:txBody>
          <a:bodyPr/>
          <a:lstStyle>
            <a:lvl1pPr marL="0" indent="0">
              <a:buNone/>
              <a:defRPr/>
            </a:lvl1pPr>
            <a:lvl2pPr marL="274320" indent="0">
              <a:buNone/>
              <a:defRPr/>
            </a:lvl2pPr>
            <a:lvl3pPr marL="594360" indent="0">
              <a:buNone/>
              <a:defRPr/>
            </a:lvl3pPr>
            <a:lvl4pPr marL="868680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3028950"/>
          </a:xfrm>
        </p:spPr>
        <p:txBody>
          <a:bodyPr/>
          <a:lstStyle>
            <a:lvl1pPr marL="0" indent="0">
              <a:buNone/>
              <a:defRPr/>
            </a:lvl1pPr>
            <a:lvl2pPr marL="274320" indent="0">
              <a:buNone/>
              <a:defRPr/>
            </a:lvl2pPr>
            <a:lvl3pPr marL="594360" indent="0">
              <a:buNone/>
              <a:defRPr/>
            </a:lvl3pPr>
            <a:lvl4pPr marL="868680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03529683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5653-3AD0-4086-90D0-C8C05C905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5972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5856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514600" cy="62865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3"/>
            <a:ext cx="2514600" cy="3632597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39BC6-F6B6-4ACC-8857-3A8DF534C8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93169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5715000" cy="4286250"/>
          </a:xfrm>
        </p:spPr>
        <p:txBody>
          <a:bodyPr/>
          <a:lstStyle>
            <a:lvl1pPr marL="0" indent="0">
              <a:buNone/>
              <a:defRPr/>
            </a:lvl1pPr>
            <a:lvl2pPr marL="274320" indent="0">
              <a:buNone/>
              <a:defRPr/>
            </a:lvl2pPr>
            <a:lvl3pPr marL="594360" indent="0">
              <a:buNone/>
              <a:defRPr/>
            </a:lvl3pPr>
            <a:lvl4pPr marL="868680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703757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42950"/>
          </a:xfrm>
          <a:prstGeom prst="rect">
            <a:avLst/>
          </a:prstGeom>
        </p:spPr>
        <p:txBody>
          <a:bodyPr vert="horz" anchor="b" anchorCtr="0">
            <a:norm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38290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4767263"/>
            <a:ext cx="2289048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4767263"/>
            <a:ext cx="3505200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086600" y="4805853"/>
            <a:ext cx="1981200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62ECA766-DB58-42F2-9834-4A3247E974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64655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ransition/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effectLst>
            <a:outerShdw blurRad="25400" dist="25400" dir="2700000" algn="tl" rotWithShape="0">
              <a:prstClr val="black">
                <a:alpha val="2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hdphoto" Target="../media/hdphoto5.wdp"/><Relationship Id="rId3" Type="http://schemas.microsoft.com/office/2007/relationships/hdphoto" Target="../media/hdphoto2.wdp"/><Relationship Id="rId7" Type="http://schemas.openxmlformats.org/officeDocument/2006/relationships/image" Target="../media/image13.jpe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microsoft.com/office/2007/relationships/hdphoto" Target="../media/hdphoto4.wdp"/><Relationship Id="rId5" Type="http://schemas.microsoft.com/office/2007/relationships/hdphoto" Target="../media/hdphoto3.wdp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jpeg"/><Relationship Id="rId1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7.wdp"/><Relationship Id="rId7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8.wdp"/><Relationship Id="rId4" Type="http://schemas.openxmlformats.org/officeDocument/2006/relationships/image" Target="../media/image21.png"/><Relationship Id="rId9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8E648-AB04-2E9F-4D5A-79B31F53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102BA-CC47-E5FB-8FA7-87144795C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71" y="-3808"/>
            <a:ext cx="9157542" cy="515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0951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F564FE-B725-FCCA-B773-CCEDA32B4647}"/>
              </a:ext>
            </a:extLst>
          </p:cNvPr>
          <p:cNvSpPr/>
          <p:nvPr/>
        </p:nvSpPr>
        <p:spPr>
          <a:xfrm>
            <a:off x="0" y="3399559"/>
            <a:ext cx="9144000" cy="14938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A1FE0-C72D-583B-BD96-462DA916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C++26 trivial relocation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9345F9-74D3-41E9-1751-011460CC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DB42C-D371-D111-42CC-6BB40C16C51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4114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“Trivial”</a:t>
            </a:r>
            <a:r>
              <a:rPr lang="en-US" dirty="0"/>
              <a:t> = just copy the bits </a:t>
            </a:r>
            <a:r>
              <a:rPr lang="en-US" i="1" dirty="0"/>
              <a:t>smartly </a:t>
            </a:r>
            <a:r>
              <a:rPr lang="en-US" dirty="0"/>
              <a:t>(e.g., signing vptrs, special safety sauce)</a:t>
            </a:r>
          </a:p>
          <a:p>
            <a:r>
              <a:rPr lang="en-US" b="1" dirty="0"/>
              <a:t>“Relocation”</a:t>
            </a:r>
            <a:r>
              <a:rPr lang="en-US" dirty="0"/>
              <a:t> = atomically create a new object and end the lifetime of an old object, moving the contents (aka ‘destructive move’)</a:t>
            </a:r>
          </a:p>
          <a:p>
            <a:pPr lvl="1"/>
            <a:r>
              <a:rPr lang="en-US" dirty="0"/>
              <a:t>Skips checks + extra branches in the destructor = </a:t>
            </a:r>
            <a:r>
              <a:rPr lang="en-US" b="1" dirty="0"/>
              <a:t>faster than move</a:t>
            </a:r>
          </a:p>
          <a:p>
            <a:pPr lvl="1"/>
            <a:r>
              <a:rPr lang="en-US" dirty="0">
                <a:solidFill>
                  <a:srgbClr val="006600"/>
                </a:solidFill>
                <a:sym typeface="Wingdings" panose="05000000000000000000" pitchFamily="2" charset="2"/>
              </a:rPr>
              <a:t> </a:t>
            </a:r>
            <a:r>
              <a:rPr lang="en-US" dirty="0"/>
              <a:t>All trivially copyable types are now also trivially relocatable</a:t>
            </a:r>
          </a:p>
          <a:p>
            <a:r>
              <a:rPr lang="en-US" dirty="0"/>
              <a:t>Existing pre-standard uses: BSL (Bloomberg), Qt, Folly, </a:t>
            </a:r>
            <a:r>
              <a:rPr lang="en-US" dirty="0" err="1"/>
              <a:t>libc</a:t>
            </a:r>
            <a:r>
              <a:rPr lang="en-US" dirty="0"/>
              <a:t>++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But more limited, and rely on UB – people are doing it anyway for the perf boost</a:t>
            </a:r>
          </a:p>
          <a:p>
            <a:pPr>
              <a:lnSpc>
                <a:spcPct val="120000"/>
              </a:lnSpc>
              <a:spcBef>
                <a:spcPts val="1600"/>
              </a:spcBef>
            </a:pPr>
            <a:r>
              <a:rPr lang="en-US" dirty="0"/>
              <a:t>Example: This code will </a:t>
            </a:r>
            <a:r>
              <a:rPr lang="en-US" b="1" dirty="0"/>
              <a:t>get faster when recompiled as C++26 </a:t>
            </a:r>
            <a:br>
              <a:rPr lang="en-US" dirty="0"/>
            </a:br>
            <a:r>
              <a:rPr lang="en-US" dirty="0"/>
              <a:t>(once your stdlib implementation has been suitably updated)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std::vector&lt; std::vector&lt; int &gt; &gt; </a:t>
            </a:r>
            <a:r>
              <a:rPr lang="en-US" dirty="0" err="1">
                <a:latin typeface="Consolas" panose="020B0609020204030204" pitchFamily="49" charset="0"/>
              </a:rPr>
              <a:t>vv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 panose="020B0609020204030204" pitchFamily="49" charset="0"/>
              </a:rPr>
              <a:t>while (</a:t>
            </a:r>
            <a:r>
              <a:rPr lang="en-US" dirty="0" err="1">
                <a:latin typeface="Consolas" panose="020B0609020204030204" pitchFamily="49" charset="0"/>
              </a:rPr>
              <a:t>a_long_time</a:t>
            </a:r>
            <a:r>
              <a:rPr lang="en-US" dirty="0">
                <a:latin typeface="Consolas" panose="020B0609020204030204" pitchFamily="49" charset="0"/>
              </a:rPr>
              <a:t>) { </a:t>
            </a:r>
            <a:r>
              <a:rPr lang="en-US" dirty="0" err="1">
                <a:latin typeface="Consolas" panose="020B0609020204030204" pitchFamily="49" charset="0"/>
              </a:rPr>
              <a:t>vv.push_back</a:t>
            </a:r>
            <a:r>
              <a:rPr lang="en-US" dirty="0">
                <a:latin typeface="Consolas" panose="020B0609020204030204" pitchFamily="49" charset="0"/>
              </a:rPr>
              <a:t>( {1} ); 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37CD0D-8E15-AE40-7102-80CDA7C6EABE}"/>
              </a:ext>
            </a:extLst>
          </p:cNvPr>
          <p:cNvSpPr/>
          <p:nvPr/>
        </p:nvSpPr>
        <p:spPr>
          <a:xfrm rot="20870156">
            <a:off x="7126274" y="3337717"/>
            <a:ext cx="1895321" cy="171560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Recall C++11 move semantics: “recompile and your code is a bit faster”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1B5CE4-39D6-702D-3371-9BE0D699B585}"/>
              </a:ext>
            </a:extLst>
          </p:cNvPr>
          <p:cNvSpPr/>
          <p:nvPr/>
        </p:nvSpPr>
        <p:spPr>
          <a:xfrm flipH="1">
            <a:off x="6916480" y="2252774"/>
            <a:ext cx="457200" cy="31897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D680CE-17CA-6016-5651-240EDD03F097}"/>
              </a:ext>
            </a:extLst>
          </p:cNvPr>
          <p:cNvSpPr/>
          <p:nvPr/>
        </p:nvSpPr>
        <p:spPr>
          <a:xfrm rot="20888783">
            <a:off x="7336296" y="2054980"/>
            <a:ext cx="1738216" cy="51996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 there’s no explicitly deleted move ctor</a:t>
            </a:r>
          </a:p>
        </p:txBody>
      </p:sp>
    </p:spTree>
    <p:extLst>
      <p:ext uri="{BB962C8B-B14F-4D97-AF65-F5344CB8AC3E}">
        <p14:creationId xmlns:p14="http://schemas.microsoft.com/office/powerpoint/2010/main" val="1621505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E6C7-0D8A-74CC-14A1-DD079F5A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C++26: “EB” + stdlib hardening + relocation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06125-3119-3C31-F374-C9A22589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9ED19-9042-4804-81A9-A8DA8FB10A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2E09A-241B-CB52-6040-CD97C7365D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Pause a moment and consider how this is important:</a:t>
            </a:r>
          </a:p>
          <a:p>
            <a:endParaRPr lang="en-US" dirty="0"/>
          </a:p>
          <a:p>
            <a:pPr marL="2573338" lvl="1" indent="-2300288"/>
            <a:r>
              <a:rPr lang="en-US" b="1" cap="small" spc="50" dirty="0">
                <a:latin typeface="Consolas" panose="020B0609020204030204" pitchFamily="49" charset="0"/>
              </a:rPr>
              <a:t>Quantitatively</a:t>
            </a:r>
            <a:r>
              <a:rPr lang="en-US" b="1" spc="100" dirty="0"/>
              <a:t> 	</a:t>
            </a:r>
            <a:r>
              <a:rPr lang="en-US" dirty="0"/>
              <a:t>Automatically eliminates a significant fraction</a:t>
            </a:r>
            <a:br>
              <a:rPr lang="en-US" dirty="0"/>
            </a:br>
            <a:r>
              <a:rPr lang="en-US" dirty="0"/>
              <a:t>(5%? 10%?) of vulnerabilities and other bugs</a:t>
            </a:r>
            <a:br>
              <a:rPr lang="en-US" dirty="0"/>
            </a:br>
            <a:r>
              <a:rPr lang="en-US" dirty="0"/>
              <a:t>+ some % speedup </a:t>
            </a:r>
          </a:p>
          <a:p>
            <a:pPr marL="2573338" lvl="1" indent="-2300288"/>
            <a:endParaRPr lang="en-US" dirty="0"/>
          </a:p>
          <a:p>
            <a:pPr marL="2573338" lvl="1" indent="-2300288"/>
            <a:r>
              <a:rPr lang="en-US" b="1" dirty="0">
                <a:latin typeface="Dreaming Outloud Script Pro" panose="03050502040304050704" pitchFamily="66" charset="0"/>
                <a:cs typeface="Dreaming Outloud Script Pro" panose="03050502040304050704" pitchFamily="66" charset="0"/>
              </a:rPr>
              <a:t>Qualitatively</a:t>
            </a:r>
            <a:r>
              <a:rPr lang="en-US" dirty="0"/>
              <a:t> 	Delivered to existing code with </a:t>
            </a:r>
            <a:r>
              <a:rPr lang="en-US" b="1" dirty="0"/>
              <a:t>no manual code changes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just a recompile</a:t>
            </a:r>
            <a:endParaRPr lang="en-US" b="1" dirty="0"/>
          </a:p>
          <a:p>
            <a:pPr lvl="2"/>
            <a:endParaRPr lang="en-US" sz="2200" dirty="0">
              <a:sym typeface="Symbol" panose="05050102010706020507" pitchFamily="18" charset="2"/>
            </a:endParaRPr>
          </a:p>
          <a:p>
            <a:pPr lvl="2"/>
            <a:r>
              <a:rPr lang="en-US" sz="2200" dirty="0">
                <a:sym typeface="Symbol" panose="05050102010706020507" pitchFamily="18" charset="2"/>
              </a:rPr>
              <a:t> </a:t>
            </a:r>
            <a:r>
              <a:rPr lang="en-US" sz="2200" dirty="0"/>
              <a:t>seriousness about </a:t>
            </a:r>
            <a:r>
              <a:rPr lang="en-US" sz="2200" b="1" dirty="0"/>
              <a:t>adoptability </a:t>
            </a:r>
            <a:r>
              <a:rPr lang="en-US" sz="2200" dirty="0"/>
              <a:t>&amp; improving </a:t>
            </a:r>
            <a:r>
              <a:rPr lang="en-US" sz="2200" b="1" dirty="0"/>
              <a:t>existing </a:t>
            </a:r>
            <a:r>
              <a:rPr lang="en-US" sz="22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74705149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D8E5B-5062-DFEF-A315-34AAD1D04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DB4EF1-B129-5D98-6AE0-29C684E7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Cool Things in C++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BE403-C521-62E0-BB20-B59C60E6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B4F787-CBD3-36C0-A7B6-AC9D95909D6A}"/>
              </a:ext>
            </a:extLst>
          </p:cNvPr>
          <p:cNvSpPr/>
          <p:nvPr/>
        </p:nvSpPr>
        <p:spPr>
          <a:xfrm>
            <a:off x="673525" y="2289301"/>
            <a:ext cx="1315040" cy="12755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Thing 1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ym typeface="Symbol" panose="05050102010706020507" pitchFamily="18" charset="2"/>
              </a:rPr>
              <a:t> £</a:t>
            </a:r>
            <a:r>
              <a:rPr lang="en-US" sz="20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37E0B8-8002-C8C3-B225-82152751C617}"/>
              </a:ext>
            </a:extLst>
          </p:cNvPr>
          <p:cNvSpPr/>
          <p:nvPr/>
        </p:nvSpPr>
        <p:spPr>
          <a:xfrm>
            <a:off x="2678930" y="1445342"/>
            <a:ext cx="3687360" cy="30224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>
                  <a:reflection blurRad="6350" stA="50000" endA="300" endPos="63000" dist="63500" dir="5400000" sy="-100000" algn="bl" rotWithShape="0"/>
                </a:effectLst>
              </a:rPr>
              <a:t>Thing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034C93-D0B0-9C90-A259-1EA2A56597F3}"/>
              </a:ext>
            </a:extLst>
          </p:cNvPr>
          <p:cNvGrpSpPr/>
          <p:nvPr/>
        </p:nvGrpSpPr>
        <p:grpSpPr>
          <a:xfrm>
            <a:off x="7025158" y="2288586"/>
            <a:ext cx="1315038" cy="1276962"/>
            <a:chOff x="5275004" y="3411734"/>
            <a:chExt cx="1718188" cy="1668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C37A38-EA64-6D29-E9FA-5BCDC91C18F5}"/>
                </a:ext>
              </a:extLst>
            </p:cNvPr>
            <p:cNvSpPr/>
            <p:nvPr/>
          </p:nvSpPr>
          <p:spPr>
            <a:xfrm>
              <a:off x="5275005" y="3411734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AD422F-4C48-A649-1377-0AE6B250BE81}"/>
                </a:ext>
              </a:extLst>
            </p:cNvPr>
            <p:cNvSpPr/>
            <p:nvPr/>
          </p:nvSpPr>
          <p:spPr>
            <a:xfrm>
              <a:off x="5275004" y="4781069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7DD6F2-9E8D-D8C3-64EA-F56CFB3E35AA}"/>
                </a:ext>
              </a:extLst>
            </p:cNvPr>
            <p:cNvSpPr/>
            <p:nvPr/>
          </p:nvSpPr>
          <p:spPr>
            <a:xfrm>
              <a:off x="5275005" y="3754068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4CA197-A577-F7B3-8518-2FB287ADBB77}"/>
                </a:ext>
              </a:extLst>
            </p:cNvPr>
            <p:cNvSpPr/>
            <p:nvPr/>
          </p:nvSpPr>
          <p:spPr>
            <a:xfrm>
              <a:off x="5275005" y="4096402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94251A-ABBF-C414-09A3-9E0204B7BF27}"/>
                </a:ext>
              </a:extLst>
            </p:cNvPr>
            <p:cNvSpPr/>
            <p:nvPr/>
          </p:nvSpPr>
          <p:spPr>
            <a:xfrm>
              <a:off x="5275005" y="4438736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E85E716-DC28-95FD-5AC2-2342F1AD3F57}"/>
              </a:ext>
            </a:extLst>
          </p:cNvPr>
          <p:cNvSpPr/>
          <p:nvPr/>
        </p:nvSpPr>
        <p:spPr>
          <a:xfrm>
            <a:off x="2057400" y="1091381"/>
            <a:ext cx="6688394" cy="38714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2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95839-DA49-5EE3-9B2F-39364DEDD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583A87-EB00-0FA4-E2B6-6B91F5E6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Cool Things in C++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99B57-2F2B-DAAB-830F-C9FE7069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7F745-089A-A761-B406-6B4337989D95}"/>
              </a:ext>
            </a:extLst>
          </p:cNvPr>
          <p:cNvSpPr/>
          <p:nvPr/>
        </p:nvSpPr>
        <p:spPr>
          <a:xfrm>
            <a:off x="673525" y="2289301"/>
            <a:ext cx="1315040" cy="12755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Thing 1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ym typeface="Symbol" panose="05050102010706020507" pitchFamily="18" charset="2"/>
              </a:rPr>
              <a:t> £</a:t>
            </a:r>
            <a:r>
              <a:rPr lang="en-US" sz="20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9F60FA-CF1D-14F6-9161-47064A9A9721}"/>
              </a:ext>
            </a:extLst>
          </p:cNvPr>
          <p:cNvSpPr/>
          <p:nvPr/>
        </p:nvSpPr>
        <p:spPr>
          <a:xfrm>
            <a:off x="2678930" y="1445342"/>
            <a:ext cx="3687360" cy="30224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FF00"/>
                </a:solidFill>
                <a:effectLst>
                  <a:reflection blurRad="6350" stA="50000" endA="300" endPos="63000" dist="63500" dir="5400000" sy="-100000" algn="bl" rotWithShape="0"/>
                </a:effectLst>
              </a:rPr>
              <a:t>Thing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A88CF3-FDCB-47C3-7A7C-44221072F267}"/>
              </a:ext>
            </a:extLst>
          </p:cNvPr>
          <p:cNvGrpSpPr/>
          <p:nvPr/>
        </p:nvGrpSpPr>
        <p:grpSpPr>
          <a:xfrm>
            <a:off x="7025158" y="2288586"/>
            <a:ext cx="1315038" cy="1276962"/>
            <a:chOff x="5275004" y="3411734"/>
            <a:chExt cx="1718188" cy="1668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DAB07-E704-5E91-83C0-1F1F5ADC3C3F}"/>
                </a:ext>
              </a:extLst>
            </p:cNvPr>
            <p:cNvSpPr/>
            <p:nvPr/>
          </p:nvSpPr>
          <p:spPr>
            <a:xfrm>
              <a:off x="5275005" y="3411734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FE91E5-D452-B41E-4C4E-71153010D736}"/>
                </a:ext>
              </a:extLst>
            </p:cNvPr>
            <p:cNvSpPr/>
            <p:nvPr/>
          </p:nvSpPr>
          <p:spPr>
            <a:xfrm>
              <a:off x="5275004" y="4781069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ED98B1-5A68-367B-2243-CBE350A282A8}"/>
                </a:ext>
              </a:extLst>
            </p:cNvPr>
            <p:cNvSpPr/>
            <p:nvPr/>
          </p:nvSpPr>
          <p:spPr>
            <a:xfrm>
              <a:off x="5275005" y="3754068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AB2F5A-552A-0661-0EE2-9AD2BA24D705}"/>
                </a:ext>
              </a:extLst>
            </p:cNvPr>
            <p:cNvSpPr/>
            <p:nvPr/>
          </p:nvSpPr>
          <p:spPr>
            <a:xfrm>
              <a:off x="5275005" y="4096402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57A489-6866-811E-6AEB-F9F27EF1132C}"/>
                </a:ext>
              </a:extLst>
            </p:cNvPr>
            <p:cNvSpPr/>
            <p:nvPr/>
          </p:nvSpPr>
          <p:spPr>
            <a:xfrm>
              <a:off x="5275005" y="4438736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9A2FF9-8729-54F7-1A82-CF4F8C71EB5C}"/>
              </a:ext>
            </a:extLst>
          </p:cNvPr>
          <p:cNvSpPr/>
          <p:nvPr/>
        </p:nvSpPr>
        <p:spPr>
          <a:xfrm>
            <a:off x="6764592" y="1091381"/>
            <a:ext cx="1981201" cy="38714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74D0F8-BFF4-2462-56FF-64FF83696D46}"/>
              </a:ext>
            </a:extLst>
          </p:cNvPr>
          <p:cNvSpPr/>
          <p:nvPr/>
        </p:nvSpPr>
        <p:spPr>
          <a:xfrm>
            <a:off x="302339" y="1116770"/>
            <a:ext cx="1981201" cy="38714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24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DEE623-EA36-E397-E84F-98DED5F286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62800" y="4805363"/>
            <a:ext cx="1981200" cy="274637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9ED19-9042-4804-81A9-A8DA8FB10A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EE4CA6-3E07-2219-0414-6338EE148289}"/>
              </a:ext>
            </a:extLst>
          </p:cNvPr>
          <p:cNvGrpSpPr/>
          <p:nvPr/>
        </p:nvGrpSpPr>
        <p:grpSpPr>
          <a:xfrm>
            <a:off x="2776498" y="460653"/>
            <a:ext cx="3591004" cy="2377350"/>
            <a:chOff x="2011318" y="441318"/>
            <a:chExt cx="1787850" cy="1183610"/>
          </a:xfrm>
        </p:grpSpPr>
        <p:pic>
          <p:nvPicPr>
            <p:cNvPr id="13" name="Picture 12" descr="A cartoon of a rabbit wearing a sweater&#10;&#10;Description automatically generated">
              <a:extLst>
                <a:ext uri="{FF2B5EF4-FFF2-40B4-BE49-F238E27FC236}">
                  <a16:creationId xmlns:a16="http://schemas.microsoft.com/office/drawing/2014/main" id="{933C707A-1C5C-7D47-5000-F48E1CDAC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591"/>
            <a:stretch/>
          </p:blipFill>
          <p:spPr>
            <a:xfrm flipH="1">
              <a:off x="2011318" y="441318"/>
              <a:ext cx="857048" cy="1183610"/>
            </a:xfrm>
            <a:prstGeom prst="ellipse">
              <a:avLst/>
            </a:prstGeom>
            <a:ln w="63500" cap="rnd"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4" name="Picture 13" descr="A cartoon of a rabbit wearing a sweater&#10;&#10;Description automatically generated">
              <a:extLst>
                <a:ext uri="{FF2B5EF4-FFF2-40B4-BE49-F238E27FC236}">
                  <a16:creationId xmlns:a16="http://schemas.microsoft.com/office/drawing/2014/main" id="{FCA76233-2D77-4955-EDDB-DD9AB9A3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591"/>
            <a:stretch/>
          </p:blipFill>
          <p:spPr>
            <a:xfrm>
              <a:off x="2942120" y="441318"/>
              <a:ext cx="857048" cy="1183610"/>
            </a:xfrm>
            <a:prstGeom prst="ellipse">
              <a:avLst/>
            </a:prstGeom>
            <a:ln w="63500" cap="rnd">
              <a:solidFill>
                <a:srgbClr val="7F7F7F">
                  <a:alpha val="50196"/>
                </a:srgb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687CE04-BC70-20E3-6808-1CDE4119F07C}"/>
              </a:ext>
            </a:extLst>
          </p:cNvPr>
          <p:cNvSpPr/>
          <p:nvPr/>
        </p:nvSpPr>
        <p:spPr>
          <a:xfrm rot="21164692">
            <a:off x="4905318" y="2916324"/>
            <a:ext cx="3529810" cy="181072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static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zero runtime overhead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 run-time reflection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(this is not Java or C#)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course, to use some information at run time, just store it!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2DF7B8-016D-AB5F-D7AD-1E788B6CBD8A}"/>
              </a:ext>
            </a:extLst>
          </p:cNvPr>
          <p:cNvSpPr/>
          <p:nvPr/>
        </p:nvSpPr>
        <p:spPr>
          <a:xfrm rot="21164692">
            <a:off x="734118" y="3253539"/>
            <a:ext cx="3529810" cy="14109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short definition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program can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itself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itself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 hence,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programs</a:t>
            </a:r>
          </a:p>
        </p:txBody>
      </p:sp>
    </p:spTree>
    <p:extLst>
      <p:ext uri="{BB962C8B-B14F-4D97-AF65-F5344CB8AC3E}">
        <p14:creationId xmlns:p14="http://schemas.microsoft.com/office/powerpoint/2010/main" val="105970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9CAD8-A56A-7206-3416-64D33D29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97781C-51CE-5A1D-E720-B3D7B593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2A5653-3AD0-4086-90D0-C8C05C905D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01CE27-C010-DBF0-28E8-D4275741B2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prstClr val="white"/>
                </a:solidFill>
                <a:latin typeface="Calibri"/>
              </a:rPr>
              <a:t>in Sofia a few days ago…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prstClr val="white"/>
              </a:solidFill>
              <a:latin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Dan Katz:     “Reflection is on track to make C++26 this week!”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prstClr val="white"/>
              </a:solidFill>
              <a:latin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Hana Dusíková:	    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(little shrug) “</a:t>
            </a: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Whole new language.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kern="1200" dirty="0">
              <a:solidFill>
                <a:prstClr val="white"/>
              </a:solidFill>
              <a:latin typeface="Calibri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8" name="Picture 4" descr="chef's kiss emoji&quot; iPhone Case for Sale by manjot21 | Redbubble">
            <a:extLst>
              <a:ext uri="{FF2B5EF4-FFF2-40B4-BE49-F238E27FC236}">
                <a16:creationId xmlns:a16="http://schemas.microsoft.com/office/drawing/2014/main" id="{759CA544-E048-5E00-C5D4-56B6B490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997" y="3034495"/>
            <a:ext cx="1469899" cy="195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35FF0-6D47-ECCB-986F-4B3C824A8B33}"/>
              </a:ext>
            </a:extLst>
          </p:cNvPr>
          <p:cNvSpPr txBox="1"/>
          <p:nvPr/>
        </p:nvSpPr>
        <p:spPr>
          <a:xfrm>
            <a:off x="2418738" y="2855317"/>
            <a:ext cx="658746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F24A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(deadpan,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FDF24A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F24A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little shrug) “</a:t>
            </a: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srgbClr val="FDF24A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Whole new language.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DF24A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”</a:t>
            </a:r>
            <a:endParaRPr lang="en-US" dirty="0">
              <a:solidFill>
                <a:srgbClr val="FDF2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275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466840-272A-7C47-9865-2C575622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papers &amp; contributors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03A7E5-71DF-DDE9-85B3-B5A2A69E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EA707-0829-EBA6-BCAF-42CB428876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Too many to list!</a:t>
            </a:r>
          </a:p>
          <a:p>
            <a:pPr>
              <a:tabLst>
                <a:tab pos="228600" algn="l"/>
              </a:tabLst>
            </a:pPr>
            <a:r>
              <a:rPr lang="en-US" dirty="0"/>
              <a:t>	Some notable</a:t>
            </a:r>
            <a:br>
              <a:rPr lang="en-US" dirty="0"/>
            </a:br>
            <a:r>
              <a:rPr lang="en-US" dirty="0"/>
              <a:t>	contributors…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78E99-CD60-3BAD-68E2-C8E59545D7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7" t="5555" r="34201" b="26297"/>
          <a:stretch/>
        </p:blipFill>
        <p:spPr>
          <a:xfrm>
            <a:off x="3338800" y="2952749"/>
            <a:ext cx="113306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75DB4-801C-8FDF-A966-45C9A0494B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112" r="30247"/>
          <a:stretch/>
        </p:blipFill>
        <p:spPr>
          <a:xfrm>
            <a:off x="1941933" y="2952749"/>
            <a:ext cx="1171253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30BE48-E8C0-6706-12F4-03AD7643B848}"/>
              </a:ext>
            </a:extLst>
          </p:cNvPr>
          <p:cNvSpPr/>
          <p:nvPr/>
        </p:nvSpPr>
        <p:spPr>
          <a:xfrm>
            <a:off x="1858011" y="4397756"/>
            <a:ext cx="131958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500" dirty="0">
                <a:latin typeface="+mn-lt"/>
              </a:rPr>
              <a:t>Axel Naumann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(CERN)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4EA427-E97C-2677-80D6-FFEF567D2080}"/>
              </a:ext>
            </a:extLst>
          </p:cNvPr>
          <p:cNvSpPr/>
          <p:nvPr/>
        </p:nvSpPr>
        <p:spPr>
          <a:xfrm>
            <a:off x="211389" y="4397756"/>
            <a:ext cx="178658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500" dirty="0">
                <a:latin typeface="+mn-lt"/>
              </a:rPr>
              <a:t>Matúš Chochlík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(GlobalLogic)</a:t>
            </a:r>
          </a:p>
        </p:txBody>
      </p:sp>
      <p:pic>
        <p:nvPicPr>
          <p:cNvPr id="9" name="Picture 4" descr="Matus Chochlik">
            <a:extLst>
              <a:ext uri="{FF2B5EF4-FFF2-40B4-BE49-F238E27FC236}">
                <a16:creationId xmlns:a16="http://schemas.microsoft.com/office/drawing/2014/main" id="{C050F526-401F-A6EC-9806-6966AF74E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4778" r="2725" b="10042"/>
          <a:stretch/>
        </p:blipFill>
        <p:spPr bwMode="auto">
          <a:xfrm>
            <a:off x="509307" y="2949575"/>
            <a:ext cx="119075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9339D2-512F-2CE5-1B65-8E58F4273DBE}"/>
              </a:ext>
            </a:extLst>
          </p:cNvPr>
          <p:cNvSpPr/>
          <p:nvPr/>
        </p:nvSpPr>
        <p:spPr>
          <a:xfrm>
            <a:off x="3319800" y="4397756"/>
            <a:ext cx="117106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500" dirty="0">
                <a:latin typeface="+mn-lt"/>
              </a:rPr>
              <a:t>David Sankel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(Bloomberg)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B76D1-F941-7BA7-7F19-281871EB9E5A}"/>
              </a:ext>
            </a:extLst>
          </p:cNvPr>
          <p:cNvSpPr/>
          <p:nvPr/>
        </p:nvSpPr>
        <p:spPr>
          <a:xfrm>
            <a:off x="5767821" y="4346138"/>
            <a:ext cx="16101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n-lt"/>
              </a:rPr>
              <a:t>Louis Dionne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(Amazon, Apple)</a:t>
            </a:r>
          </a:p>
        </p:txBody>
      </p:sp>
      <p:pic>
        <p:nvPicPr>
          <p:cNvPr id="12" name="A58A80F0-82AD-44E8-BDA9-835E38D0647B" descr="976B619C-7B84-4160-B8EE-909E61F5BF6F@hsd1">
            <a:extLst>
              <a:ext uri="{FF2B5EF4-FFF2-40B4-BE49-F238E27FC236}">
                <a16:creationId xmlns:a16="http://schemas.microsoft.com/office/drawing/2014/main" id="{C7B27EE6-4A3F-B027-84C2-B19915AAC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1" r="35975" b="61784"/>
          <a:stretch/>
        </p:blipFill>
        <p:spPr bwMode="auto">
          <a:xfrm>
            <a:off x="6059346" y="2952837"/>
            <a:ext cx="10668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19DA319C-F209-4403-8141-800ED2F547A8" descr="2DDB3785-9FCE-45B3-B576-2D9E560F2EA8">
            <a:extLst>
              <a:ext uri="{FF2B5EF4-FFF2-40B4-BE49-F238E27FC236}">
                <a16:creationId xmlns:a16="http://schemas.microsoft.com/office/drawing/2014/main" id="{E1BF1071-9A91-6A78-D812-00F9EB47C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" r="22750" b="10083"/>
          <a:stretch/>
        </p:blipFill>
        <p:spPr bwMode="auto">
          <a:xfrm>
            <a:off x="4729998" y="2949575"/>
            <a:ext cx="1087472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2F4E11-0EED-3EC1-F947-82BD7674ED1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8" t="1482" r="9122" b="18518"/>
          <a:stretch/>
        </p:blipFill>
        <p:spPr>
          <a:xfrm>
            <a:off x="7368021" y="2958130"/>
            <a:ext cx="1190625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51EA136-8C0E-09CB-719E-7A5EE78C436D}"/>
              </a:ext>
            </a:extLst>
          </p:cNvPr>
          <p:cNvSpPr/>
          <p:nvPr/>
        </p:nvSpPr>
        <p:spPr>
          <a:xfrm>
            <a:off x="7158263" y="4346138"/>
            <a:ext cx="16101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n-lt"/>
              </a:rPr>
              <a:t>Antony Polukhin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(Yandex)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7D621D-A585-5E00-DE88-E1694A249A77}"/>
              </a:ext>
            </a:extLst>
          </p:cNvPr>
          <p:cNvSpPr/>
          <p:nvPr/>
        </p:nvSpPr>
        <p:spPr>
          <a:xfrm>
            <a:off x="4317561" y="4346138"/>
            <a:ext cx="184638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spc="-40" dirty="0">
                <a:latin typeface="+mn-lt"/>
              </a:rPr>
              <a:t>Daveed</a:t>
            </a:r>
            <a:br>
              <a:rPr lang="en-US" sz="1500" spc="-40" dirty="0">
                <a:latin typeface="+mn-lt"/>
              </a:rPr>
            </a:br>
            <a:r>
              <a:rPr lang="en-US" sz="1500" spc="-40" dirty="0">
                <a:latin typeface="+mn-lt"/>
              </a:rPr>
              <a:t>Vandevoorde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(EDG)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FCC75E-9196-5A6C-6526-B3CECA69DE64}"/>
              </a:ext>
            </a:extLst>
          </p:cNvPr>
          <p:cNvSpPr/>
          <p:nvPr/>
        </p:nvSpPr>
        <p:spPr>
          <a:xfrm>
            <a:off x="7152859" y="2257161"/>
            <a:ext cx="16101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n-lt"/>
              </a:rPr>
              <a:t>Andrew Sutton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(U. Akron, Lock3)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E4E5A2-2092-4D21-08A0-30FC66396263}"/>
              </a:ext>
            </a:extLst>
          </p:cNvPr>
          <p:cNvSpPr/>
          <p:nvPr/>
        </p:nvSpPr>
        <p:spPr>
          <a:xfrm>
            <a:off x="5776233" y="2244494"/>
            <a:ext cx="1457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n-lt"/>
              </a:rPr>
              <a:t>Barry Revzin</a:t>
            </a:r>
          </a:p>
          <a:p>
            <a:pPr algn="ctr"/>
            <a:r>
              <a:rPr lang="en-US" sz="1500" dirty="0">
                <a:latin typeface="+mn-lt"/>
              </a:rPr>
              <a:t>(Jump Trading)</a:t>
            </a:r>
          </a:p>
        </p:txBody>
      </p:sp>
      <p:pic>
        <p:nvPicPr>
          <p:cNvPr id="22" name="Picture 4" descr="Image result for andrew sutton">
            <a:extLst>
              <a:ext uri="{FF2B5EF4-FFF2-40B4-BE49-F238E27FC236}">
                <a16:creationId xmlns:a16="http://schemas.microsoft.com/office/drawing/2014/main" id="{E218A82C-7D74-23BF-4E4F-F0A687916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71" y="1059281"/>
            <a:ext cx="118872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543537-B51A-4DCD-A71E-826A48EB08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534" b="4805"/>
          <a:stretch>
            <a:fillRect/>
          </a:stretch>
        </p:blipFill>
        <p:spPr>
          <a:xfrm>
            <a:off x="6066800" y="1045605"/>
            <a:ext cx="1035538" cy="1216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" descr="Image result for magnifying glass icon">
            <a:extLst>
              <a:ext uri="{FF2B5EF4-FFF2-40B4-BE49-F238E27FC236}">
                <a16:creationId xmlns:a16="http://schemas.microsoft.com/office/drawing/2014/main" id="{5BDACDE0-752B-2592-8435-E9F46C083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991" y="1059281"/>
            <a:ext cx="1072870" cy="11887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6BD2A18-4303-E9CF-4ADA-B7E924EA8693}"/>
              </a:ext>
            </a:extLst>
          </p:cNvPr>
          <p:cNvSpPr/>
          <p:nvPr/>
        </p:nvSpPr>
        <p:spPr>
          <a:xfrm>
            <a:off x="4490861" y="2244392"/>
            <a:ext cx="1457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n-lt"/>
              </a:rPr>
              <a:t>Wyatt Childers</a:t>
            </a:r>
            <a:br>
              <a:rPr lang="en-US" sz="1500" dirty="0">
                <a:latin typeface="+mn-lt"/>
              </a:rPr>
            </a:br>
            <a:r>
              <a:rPr lang="en-US" sz="1500" dirty="0">
                <a:latin typeface="+mn-lt"/>
              </a:rPr>
              <a:t>(Lock3, EDG)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0577E7-46F8-4354-0568-F68D7558DCB0}"/>
              </a:ext>
            </a:extLst>
          </p:cNvPr>
          <p:cNvSpPr/>
          <p:nvPr/>
        </p:nvSpPr>
        <p:spPr>
          <a:xfrm>
            <a:off x="3176460" y="2241963"/>
            <a:ext cx="14577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dirty="0">
                <a:latin typeface="+mn-lt"/>
              </a:rPr>
              <a:t>Many reviewers</a:t>
            </a:r>
          </a:p>
          <a:p>
            <a:pPr algn="ctr"/>
            <a:r>
              <a:rPr lang="en-US" sz="1500" dirty="0">
                <a:latin typeface="+mn-lt"/>
              </a:rPr>
              <a:t>(Thanks!)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3DCA40E-4AE3-7BCF-CA76-7A79E57827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5595" y="1050989"/>
            <a:ext cx="1029548" cy="12172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94926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F0613-C4B9-A3F1-B46D-A1B592AB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67B27B-7F49-DCFD-D52B-FF9C9F50EE7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724917" y="1946783"/>
            <a:ext cx="0" cy="139372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DF2BCD5-732F-C487-9DCD-4688AC611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Reflection implementations that now track P2996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848153-A1A6-C443-1B39-88244712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79C68-D40B-9670-2BDC-100E4C86CFA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610463" y="1002887"/>
            <a:ext cx="4735468" cy="408899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2018-2022: Internal EDG prototype</a:t>
            </a:r>
            <a:br>
              <a:rPr lang="en-US" dirty="0"/>
            </a:br>
            <a:r>
              <a:rPr lang="en-US" b="1" dirty="0"/>
              <a:t>2023-now: Public EDG prototype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dirty="0"/>
              <a:t>by Daveed Vandevoorde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dirty="0"/>
              <a:t>funded by EDG</a:t>
            </a:r>
          </a:p>
          <a:p>
            <a:pPr>
              <a:lnSpc>
                <a:spcPct val="120000"/>
              </a:lnSpc>
            </a:pPr>
            <a:r>
              <a:rPr lang="en-US" b="1" dirty="0"/>
              <a:t>2017-2020: First Clang prototype 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dirty="0"/>
              <a:t>by Lock3 (Andrew Sutton et al.)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dirty="0"/>
              <a:t>funded by Microsoft, Standard C++ </a:t>
            </a:r>
            <a:br>
              <a:rPr lang="en-US" dirty="0"/>
            </a:br>
            <a:r>
              <a:rPr lang="en-US" dirty="0"/>
              <a:t>Foundation, Herb Sutter</a:t>
            </a:r>
          </a:p>
          <a:p>
            <a:pPr>
              <a:lnSpc>
                <a:spcPct val="120000"/>
              </a:lnSpc>
            </a:pPr>
            <a:r>
              <a:rPr lang="en-US" b="1" dirty="0"/>
              <a:t>2023-now: Second Clang prototype 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300"/>
              </a:spcBef>
              <a:buClr>
                <a:srgbClr val="9FB8CD"/>
              </a:buClr>
              <a:defRPr/>
            </a:pPr>
            <a:r>
              <a:rPr lang="en-US" dirty="0"/>
              <a:t>by Dan Katz, using first as starting point</a:t>
            </a:r>
            <a:endParaRPr kumimoji="0" lang="en-US" sz="23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74320" marR="0" lvl="1" indent="0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ct val="76000"/>
              <a:buFont typeface="Wingdings 3"/>
              <a:buNone/>
              <a:tabLst/>
              <a:defRPr/>
            </a:pPr>
            <a:r>
              <a:rPr lang="en-US" dirty="0">
                <a:solidFill>
                  <a:srgbClr val="464653"/>
                </a:solidFill>
                <a:latin typeface="Calibri"/>
              </a:rPr>
              <a:t>f</a:t>
            </a:r>
            <a:r>
              <a:rPr kumimoji="0" lang="en-US" sz="2300" b="0" i="0" u="none" strike="noStrike" kern="1200" cap="none" spc="0" normalizeH="0" baseline="0" noProof="0" dirty="0" err="1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unded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by Bloomberg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EFC52A-5B53-D851-B605-A1935B31AA44}"/>
              </a:ext>
            </a:extLst>
          </p:cNvPr>
          <p:cNvCxnSpPr>
            <a:cxnSpLocks/>
          </p:cNvCxnSpPr>
          <p:nvPr/>
        </p:nvCxnSpPr>
        <p:spPr>
          <a:xfrm>
            <a:off x="747252" y="3878821"/>
            <a:ext cx="0" cy="1201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19DA319C-F209-4403-8141-800ED2F547A8" descr="2DDB3785-9FCE-45B3-B576-2D9E560F2EA8">
            <a:extLst>
              <a:ext uri="{FF2B5EF4-FFF2-40B4-BE49-F238E27FC236}">
                <a16:creationId xmlns:a16="http://schemas.microsoft.com/office/drawing/2014/main" id="{13C30FFB-6837-5686-BAF6-4965A1574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60" r="22750" b="10083"/>
          <a:stretch/>
        </p:blipFill>
        <p:spPr bwMode="auto">
          <a:xfrm>
            <a:off x="6936545" y="891969"/>
            <a:ext cx="1087472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aniel Katz">
            <a:extLst>
              <a:ext uri="{FF2B5EF4-FFF2-40B4-BE49-F238E27FC236}">
                <a16:creationId xmlns:a16="http://schemas.microsoft.com/office/drawing/2014/main" id="{D2AE11BF-0031-4514-681B-CAFC5326B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6" t="24021" r="24086" b="13990"/>
          <a:stretch/>
        </p:blipFill>
        <p:spPr bwMode="auto">
          <a:xfrm>
            <a:off x="7838850" y="3662513"/>
            <a:ext cx="1110964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andrew sutton">
            <a:extLst>
              <a:ext uri="{FF2B5EF4-FFF2-40B4-BE49-F238E27FC236}">
                <a16:creationId xmlns:a16="http://schemas.microsoft.com/office/drawing/2014/main" id="{895C7706-5AEB-071B-B990-996C9D049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1" r="6223"/>
          <a:stretch/>
        </p:blipFill>
        <p:spPr bwMode="auto">
          <a:xfrm>
            <a:off x="7331183" y="2277241"/>
            <a:ext cx="1200501" cy="1371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7922E69-4360-CB50-03E3-EF360FB4B551}"/>
              </a:ext>
            </a:extLst>
          </p:cNvPr>
          <p:cNvCxnSpPr>
            <a:cxnSpLocks/>
          </p:cNvCxnSpPr>
          <p:nvPr/>
        </p:nvCxnSpPr>
        <p:spPr>
          <a:xfrm>
            <a:off x="1724917" y="3878821"/>
            <a:ext cx="0" cy="120135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B7DC10-7D81-DE7C-065E-FBA41E85E52E}"/>
              </a:ext>
            </a:extLst>
          </p:cNvPr>
          <p:cNvCxnSpPr>
            <a:cxnSpLocks/>
            <a:stCxn id="23" idx="2"/>
            <a:endCxn id="5" idx="0"/>
          </p:cNvCxnSpPr>
          <p:nvPr/>
        </p:nvCxnSpPr>
        <p:spPr>
          <a:xfrm>
            <a:off x="740781" y="2225748"/>
            <a:ext cx="4014" cy="1114757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928FE2-BCFD-DA4F-7405-D5F5392A4399}"/>
              </a:ext>
            </a:extLst>
          </p:cNvPr>
          <p:cNvSpPr/>
          <p:nvPr/>
        </p:nvSpPr>
        <p:spPr>
          <a:xfrm>
            <a:off x="1322540" y="1408467"/>
            <a:ext cx="804754" cy="53831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Clang</a:t>
            </a:r>
          </a:p>
        </p:txBody>
      </p:sp>
      <p:pic>
        <p:nvPicPr>
          <p:cNvPr id="2052" name="Picture 4" descr="Icon Request] Support for .clang-format ...">
            <a:extLst>
              <a:ext uri="{FF2B5EF4-FFF2-40B4-BE49-F238E27FC236}">
                <a16:creationId xmlns:a16="http://schemas.microsoft.com/office/drawing/2014/main" id="{F51711F5-7A52-63D6-C448-202636ABD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59" y="780848"/>
            <a:ext cx="858377" cy="858377"/>
          </a:xfrm>
          <a:prstGeom prst="rect">
            <a:avLst/>
          </a:prstGeom>
          <a:noFill/>
          <a:effectLst>
            <a:glow rad="25400">
              <a:schemeClr val="bg1">
                <a:alpha val="4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A50617-101C-1F9E-196B-4CED6B703D92}"/>
              </a:ext>
            </a:extLst>
          </p:cNvPr>
          <p:cNvSpPr/>
          <p:nvPr/>
        </p:nvSpPr>
        <p:spPr>
          <a:xfrm>
            <a:off x="338404" y="1687432"/>
            <a:ext cx="804754" cy="53831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EDG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8E776C6F-6A5E-9A6C-5840-513B32F15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91"/>
          <a:stretch>
            <a:fillRect/>
          </a:stretch>
        </p:blipFill>
        <p:spPr bwMode="auto">
          <a:xfrm>
            <a:off x="107826" y="1194590"/>
            <a:ext cx="469184" cy="762000"/>
          </a:xfrm>
          <a:prstGeom prst="rect">
            <a:avLst/>
          </a:prstGeom>
          <a:noFill/>
          <a:effectLst>
            <a:glow rad="25400">
              <a:schemeClr val="bg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28AFAF-EA47-19D7-AE8D-2B09B4B1EF6F}"/>
              </a:ext>
            </a:extLst>
          </p:cNvPr>
          <p:cNvSpPr/>
          <p:nvPr/>
        </p:nvSpPr>
        <p:spPr>
          <a:xfrm>
            <a:off x="342418" y="3340505"/>
            <a:ext cx="804754" cy="538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EDG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7659D-7991-9289-1D9E-621F0DD0D926}"/>
              </a:ext>
            </a:extLst>
          </p:cNvPr>
          <p:cNvSpPr/>
          <p:nvPr/>
        </p:nvSpPr>
        <p:spPr>
          <a:xfrm>
            <a:off x="1322540" y="3340505"/>
            <a:ext cx="804754" cy="53831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Clang</a:t>
            </a:r>
          </a:p>
        </p:txBody>
      </p:sp>
    </p:spTree>
    <p:extLst>
      <p:ext uri="{BB962C8B-B14F-4D97-AF65-F5344CB8AC3E}">
        <p14:creationId xmlns:p14="http://schemas.microsoft.com/office/powerpoint/2010/main" val="215048728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A8ECDA-DF3A-0E27-DD71-0D7258471954}"/>
              </a:ext>
            </a:extLst>
          </p:cNvPr>
          <p:cNvCxnSpPr>
            <a:cxnSpLocks/>
          </p:cNvCxnSpPr>
          <p:nvPr/>
        </p:nvCxnSpPr>
        <p:spPr>
          <a:xfrm>
            <a:off x="508819" y="3070021"/>
            <a:ext cx="5810483" cy="0"/>
          </a:xfrm>
          <a:prstGeom prst="line">
            <a:avLst/>
          </a:prstGeom>
          <a:ln w="381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6BEBF8-E9B4-099E-4AC5-03046624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ISO C++ &amp; </a:t>
            </a:r>
            <a:r>
              <a:rPr lang="en-US" b="1" dirty="0"/>
              <a:t>reflection</a:t>
            </a:r>
            <a:endParaRPr lang="en-US" b="1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76C2DC-2A0F-F738-133D-A43D413B1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9ED19-9042-4804-81A9-A8DA8FB10A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55D22C1-185B-A2A3-E051-8A6CF12B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12"/>
          <a:stretch/>
        </p:blipFill>
        <p:spPr>
          <a:xfrm>
            <a:off x="6397821" y="223730"/>
            <a:ext cx="2364698" cy="4519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46B8BFE-4C9E-8560-DFA0-ED7C96BB3ACD}"/>
              </a:ext>
            </a:extLst>
          </p:cNvPr>
          <p:cNvGrpSpPr/>
          <p:nvPr/>
        </p:nvGrpSpPr>
        <p:grpSpPr>
          <a:xfrm>
            <a:off x="2598840" y="1162459"/>
            <a:ext cx="6183484" cy="583075"/>
            <a:chOff x="2598840" y="1162459"/>
            <a:chExt cx="6183484" cy="5830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E4B7C-6534-3E1A-635F-554477A2259D}"/>
                </a:ext>
              </a:extLst>
            </p:cNvPr>
            <p:cNvSpPr/>
            <p:nvPr/>
          </p:nvSpPr>
          <p:spPr>
            <a:xfrm>
              <a:off x="3461909" y="1187355"/>
              <a:ext cx="5320415" cy="55310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tlCol="0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kern="1200" dirty="0">
                  <a:solidFill>
                    <a:srgbClr val="464653">
                      <a:lumMod val="75000"/>
                    </a:srgbClr>
                  </a:solidFill>
                  <a:latin typeface="Calibri"/>
                </a:rPr>
                <a:t>more code generation/</a:t>
              </a:r>
              <a:r>
                <a:rPr lang="en-US" sz="1800" kern="1200" dirty="0" err="1">
                  <a:solidFill>
                    <a:srgbClr val="464653">
                      <a:lumMod val="75000"/>
                    </a:srgbClr>
                  </a:solidFill>
                  <a:latin typeface="Calibri"/>
                </a:rPr>
                <a:t>inj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val 18">
              <a:extLst>
                <a:ext uri="{FF2B5EF4-FFF2-40B4-BE49-F238E27FC236}">
                  <a16:creationId xmlns:a16="http://schemas.microsoft.com/office/drawing/2014/main" id="{FDCA6B34-9F64-1EFD-3C96-8841CA3F36EB}"/>
                </a:ext>
              </a:extLst>
            </p:cNvPr>
            <p:cNvSpPr/>
            <p:nvPr/>
          </p:nvSpPr>
          <p:spPr>
            <a:xfrm>
              <a:off x="2598840" y="1162459"/>
              <a:ext cx="965313" cy="583075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0" tIns="64008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69A79ED-46A4-3E05-7E04-03F19F4CB4B1}"/>
              </a:ext>
            </a:extLst>
          </p:cNvPr>
          <p:cNvGrpSpPr/>
          <p:nvPr/>
        </p:nvGrpSpPr>
        <p:grpSpPr>
          <a:xfrm>
            <a:off x="1997394" y="1888620"/>
            <a:ext cx="6784930" cy="583075"/>
            <a:chOff x="1997394" y="1888620"/>
            <a:chExt cx="6784930" cy="5830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853D62-06A7-664F-DD4F-B3E772B1AD80}"/>
                </a:ext>
              </a:extLst>
            </p:cNvPr>
            <p:cNvSpPr/>
            <p:nvPr/>
          </p:nvSpPr>
          <p:spPr>
            <a:xfrm>
              <a:off x="2870752" y="1911906"/>
              <a:ext cx="5911572" cy="55310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bIns="0" rtlCol="0" anchor="ctr"/>
            <a:lstStyle/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some code generation/injection</a:t>
              </a:r>
            </a:p>
          </p:txBody>
        </p:sp>
        <p:sp>
          <p:nvSpPr>
            <p:cNvPr id="5" name="Oval 17">
              <a:extLst>
                <a:ext uri="{FF2B5EF4-FFF2-40B4-BE49-F238E27FC236}">
                  <a16:creationId xmlns:a16="http://schemas.microsoft.com/office/drawing/2014/main" id="{CF332967-B6D3-7F22-78B6-61047B602F7A}"/>
                </a:ext>
              </a:extLst>
            </p:cNvPr>
            <p:cNvSpPr/>
            <p:nvPr/>
          </p:nvSpPr>
          <p:spPr>
            <a:xfrm>
              <a:off x="1997394" y="1888620"/>
              <a:ext cx="965313" cy="583075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0" tIns="64008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105866-C960-D5D0-DFFD-D1AB4366D3B0}"/>
              </a:ext>
            </a:extLst>
          </p:cNvPr>
          <p:cNvGrpSpPr/>
          <p:nvPr/>
        </p:nvGrpSpPr>
        <p:grpSpPr>
          <a:xfrm>
            <a:off x="1395948" y="2614781"/>
            <a:ext cx="7386376" cy="583075"/>
            <a:chOff x="1395948" y="2614781"/>
            <a:chExt cx="7386376" cy="5830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0960A1-5394-1BBA-3AEC-7E022B3AB9EE}"/>
                </a:ext>
              </a:extLst>
            </p:cNvPr>
            <p:cNvSpPr/>
            <p:nvPr/>
          </p:nvSpPr>
          <p:spPr>
            <a:xfrm>
              <a:off x="2279594" y="2636457"/>
              <a:ext cx="6502730" cy="55310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tlCol="0" anchor="ctr"/>
            <a:lstStyle/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 reflect more and more</a:t>
              </a:r>
              <a:r>
                <a: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things …</a:t>
              </a:r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57445784-3FEB-23B0-65BC-0E5B6E8DE4A8}"/>
                </a:ext>
              </a:extLst>
            </p:cNvPr>
            <p:cNvSpPr/>
            <p:nvPr/>
          </p:nvSpPr>
          <p:spPr>
            <a:xfrm>
              <a:off x="1395948" y="2614781"/>
              <a:ext cx="965313" cy="583075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0" tIns="64008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1200" dirty="0">
                  <a:solidFill>
                    <a:prstClr val="white"/>
                  </a:solidFill>
                  <a:latin typeface="Calibri"/>
                </a:rPr>
                <a:t>…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02D956-4F4C-F4DC-8A5C-8E3106D82871}"/>
              </a:ext>
            </a:extLst>
          </p:cNvPr>
          <p:cNvGrpSpPr/>
          <p:nvPr/>
        </p:nvGrpSpPr>
        <p:grpSpPr>
          <a:xfrm>
            <a:off x="794502" y="3340942"/>
            <a:ext cx="7987822" cy="583075"/>
            <a:chOff x="794502" y="3340942"/>
            <a:chExt cx="7987822" cy="5830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79D18C-39CA-CA7C-755B-BD25D75CBD95}"/>
                </a:ext>
              </a:extLst>
            </p:cNvPr>
            <p:cNvSpPr/>
            <p:nvPr/>
          </p:nvSpPr>
          <p:spPr>
            <a:xfrm>
              <a:off x="1688437" y="3361008"/>
              <a:ext cx="7093887" cy="55310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tlCol="0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annotations</a:t>
              </a:r>
              <a:r>
                <a: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for reflection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665A99B4-59A5-520C-2CA2-D3190485D6D1}"/>
                </a:ext>
              </a:extLst>
            </p:cNvPr>
            <p:cNvSpPr/>
            <p:nvPr/>
          </p:nvSpPr>
          <p:spPr>
            <a:xfrm>
              <a:off x="794502" y="3340942"/>
              <a:ext cx="965313" cy="583075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0" tIns="64008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Pnnnn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F94C85B-89B9-31E0-B647-73E157C3CD33}"/>
              </a:ext>
            </a:extLst>
          </p:cNvPr>
          <p:cNvGrpSpPr/>
          <p:nvPr/>
        </p:nvGrpSpPr>
        <p:grpSpPr>
          <a:xfrm>
            <a:off x="193056" y="4067103"/>
            <a:ext cx="8589268" cy="583075"/>
            <a:chOff x="193056" y="4067103"/>
            <a:chExt cx="8589268" cy="583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2ABB26-2386-060B-DD26-F5707B32B59B}"/>
                </a:ext>
              </a:extLst>
            </p:cNvPr>
            <p:cNvSpPr/>
            <p:nvPr/>
          </p:nvSpPr>
          <p:spPr>
            <a:xfrm>
              <a:off x="1097280" y="4085559"/>
              <a:ext cx="7685044" cy="55310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tlCol="0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reflection, splicers, basic metafunctions</a:t>
              </a: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0374253F-C866-8287-5A45-06E11C6DE8B3}"/>
                </a:ext>
              </a:extLst>
            </p:cNvPr>
            <p:cNvSpPr/>
            <p:nvPr/>
          </p:nvSpPr>
          <p:spPr>
            <a:xfrm>
              <a:off x="193056" y="4067103"/>
              <a:ext cx="965313" cy="583075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0" tIns="64008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P2996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5249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410B83F-027D-6605-D74F-01E95E2019E9}"/>
              </a:ext>
            </a:extLst>
          </p:cNvPr>
          <p:cNvGrpSpPr/>
          <p:nvPr/>
        </p:nvGrpSpPr>
        <p:grpSpPr>
          <a:xfrm>
            <a:off x="530942" y="1091285"/>
            <a:ext cx="8059994" cy="10377572"/>
            <a:chOff x="2306492" y="0"/>
            <a:chExt cx="4508893" cy="58053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D73512-B486-6D7B-FE17-D8DC08510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614" y="0"/>
              <a:ext cx="4486771" cy="5143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8276C2-EFE3-4B30-5544-757E0333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6492" y="5180370"/>
              <a:ext cx="4489704" cy="62501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56056A9-45B9-223C-44E0-C595C8335939}"/>
              </a:ext>
            </a:extLst>
          </p:cNvPr>
          <p:cNvSpPr/>
          <p:nvPr/>
        </p:nvSpPr>
        <p:spPr>
          <a:xfrm>
            <a:off x="0" y="0"/>
            <a:ext cx="9144000" cy="1002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135A2-7B0F-858A-9E3B-8487BD55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Adopted 48 hours ago (see my blog)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632A7C-35B0-55FA-7CFE-45F38CCF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5653-3AD0-4086-90D0-C8C05C905D0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73865597-88AE-7EED-57E1-ABB93888C35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5821322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4C4E0D-248D-7DE3-0C5A-8AAE94A86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Cool Things in C++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36D0D4-0DEC-121D-A4B4-BFEADAFD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72C58-B743-DD78-D960-1A7DCD79D0E8}"/>
              </a:ext>
            </a:extLst>
          </p:cNvPr>
          <p:cNvSpPr/>
          <p:nvPr/>
        </p:nvSpPr>
        <p:spPr>
          <a:xfrm>
            <a:off x="1528926" y="2289301"/>
            <a:ext cx="1315040" cy="12755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Thing 1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ym typeface="Symbol" panose="05050102010706020507" pitchFamily="18" charset="2"/>
              </a:rPr>
              <a:t> £</a:t>
            </a:r>
            <a:r>
              <a:rPr lang="en-US" sz="20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F00F8D-700B-B878-B5FA-470ABB06C0F2}"/>
              </a:ext>
            </a:extLst>
          </p:cNvPr>
          <p:cNvSpPr/>
          <p:nvPr/>
        </p:nvSpPr>
        <p:spPr>
          <a:xfrm>
            <a:off x="3760000" y="2288586"/>
            <a:ext cx="1316736" cy="12801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effectLst>
                  <a:reflection blurRad="6350" stA="50000" endA="300" endPos="63000" dist="63500" dir="5400000" sy="-100000" algn="bl" rotWithShape="0"/>
                </a:effectLst>
              </a:rPr>
              <a:t>Thing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B4C920-22C4-A5ED-68AC-D5B477997A85}"/>
              </a:ext>
            </a:extLst>
          </p:cNvPr>
          <p:cNvGrpSpPr/>
          <p:nvPr/>
        </p:nvGrpSpPr>
        <p:grpSpPr>
          <a:xfrm>
            <a:off x="5992771" y="2288586"/>
            <a:ext cx="1315038" cy="1276962"/>
            <a:chOff x="5275004" y="3411734"/>
            <a:chExt cx="1718188" cy="1668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7A69C4-267F-43E3-CC31-55F391DAC29F}"/>
                </a:ext>
              </a:extLst>
            </p:cNvPr>
            <p:cNvSpPr/>
            <p:nvPr/>
          </p:nvSpPr>
          <p:spPr>
            <a:xfrm>
              <a:off x="5275005" y="3411734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4CF554-DC97-301D-5823-E788EF0F8079}"/>
                </a:ext>
              </a:extLst>
            </p:cNvPr>
            <p:cNvSpPr/>
            <p:nvPr/>
          </p:nvSpPr>
          <p:spPr>
            <a:xfrm>
              <a:off x="5275004" y="4781069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B51755-DC1B-1C14-E2AB-A9174B0001C7}"/>
                </a:ext>
              </a:extLst>
            </p:cNvPr>
            <p:cNvSpPr/>
            <p:nvPr/>
          </p:nvSpPr>
          <p:spPr>
            <a:xfrm>
              <a:off x="5275005" y="3754068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56B62C-2D6C-705F-9296-5F61F6D54AAC}"/>
                </a:ext>
              </a:extLst>
            </p:cNvPr>
            <p:cNvSpPr/>
            <p:nvPr/>
          </p:nvSpPr>
          <p:spPr>
            <a:xfrm>
              <a:off x="5275005" y="4096402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AD6C10-0051-CEFB-7B5E-5137EBB0F022}"/>
                </a:ext>
              </a:extLst>
            </p:cNvPr>
            <p:cNvSpPr/>
            <p:nvPr/>
          </p:nvSpPr>
          <p:spPr>
            <a:xfrm>
              <a:off x="5275005" y="4438736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96948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037A8-94C3-8D08-D7EB-534A2863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3834E9-D92E-716E-F72E-C11FCE79196C}"/>
              </a:ext>
            </a:extLst>
          </p:cNvPr>
          <p:cNvGrpSpPr/>
          <p:nvPr/>
        </p:nvGrpSpPr>
        <p:grpSpPr>
          <a:xfrm>
            <a:off x="530942" y="-5390632"/>
            <a:ext cx="8059994" cy="10451312"/>
            <a:chOff x="2306492" y="0"/>
            <a:chExt cx="4508893" cy="58466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FA8C38-5A99-2265-32DC-D0236E38D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614" y="0"/>
              <a:ext cx="4486771" cy="51435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B09D9E-0010-DF1C-CA41-616B88831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6492" y="5221620"/>
              <a:ext cx="4489704" cy="62501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8BC9CF5-08C8-F70B-C6EC-BA1E3CE7C5E1}"/>
              </a:ext>
            </a:extLst>
          </p:cNvPr>
          <p:cNvSpPr/>
          <p:nvPr/>
        </p:nvSpPr>
        <p:spPr>
          <a:xfrm>
            <a:off x="0" y="0"/>
            <a:ext cx="9144000" cy="1002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6291C-73BC-B8E7-4FDC-E1E86569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Adopted 48 hours ago (see my blog)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353FC-516B-BA44-4A9F-AFF9E5DC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5653-3AD0-4086-90D0-C8C05C905D0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C4D9AD54-267D-DF3B-0E72-BF2E223DD7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5888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9F669-2084-D90D-C89F-B86FD5473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DE1205-BAD4-524E-A5FE-67E68961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2A5653-3AD0-4086-90D0-C8C05C905D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A19786-CD0D-BA30-5A7A-DF8EF4E9632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 of 30+-year tide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anose="05050102010706020507" pitchFamily="18" charset="2"/>
              </a:rPr>
              <a:t>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compile-time meta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programming in C++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464653">
                  <a:lumMod val="40000"/>
                  <a:lumOff val="6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6465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“The world’s big things only can be done </a:t>
            </a:r>
            <a:b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6465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6465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 paying attention to their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ADA7A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humble beginnings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64653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.” — Lao Tzu</a:t>
            </a:r>
          </a:p>
        </p:txBody>
      </p:sp>
    </p:spTree>
    <p:extLst>
      <p:ext uri="{BB962C8B-B14F-4D97-AF65-F5344CB8AC3E}">
        <p14:creationId xmlns:p14="http://schemas.microsoft.com/office/powerpoint/2010/main" val="381191756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CC30C-DAEF-C8C4-EF31-D59B331BA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6CA10D-882D-564D-0ABB-D77654D9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4A88A7-F394-B67A-2306-F3693C5C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708C90-7C07-431C-983F-E97A77ADBCD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110963-C039-42A2-071D-3C62FC68B0F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51284"/>
            <a:ext cx="4239929" cy="2287283"/>
          </a:xfrm>
          <a:ln w="19050">
            <a:solidFill>
              <a:schemeClr val="tx1"/>
            </a:solidFill>
          </a:ln>
        </p:spPr>
        <p:txBody>
          <a:bodyPr anchor="ctr">
            <a:normAutofit fontScale="85000" lnSpcReduction="20000"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IFoo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f()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g(std::string)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0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~IFoo() =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IFoo() =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IFoo(IFoo const&amp;) =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operator=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(IFoo const&amp;) = 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61F737-B58E-341F-5B7F-B48FC7436B0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5712402" y="1793294"/>
            <a:ext cx="2974398" cy="1203264"/>
          </a:xfrm>
          <a:ln w="19050">
            <a:solidFill>
              <a:schemeClr val="tx1"/>
            </a:solidFill>
          </a:ln>
        </p:spPr>
        <p:txBody>
          <a:bodyPr anchor="ctr">
            <a:normAutofit fontScale="85000" lnSpcReduction="20000"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interface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2B91AF"/>
                </a:solidFill>
                <a:latin typeface="Consolas" panose="020B0609020204030204" pitchFamily="49" charset="0"/>
              </a:rPr>
              <a:t>IFoo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f();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g(std::string);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E3C6FE6A-A2A5-87EA-8C64-0B8D3FC711B4}"/>
              </a:ext>
            </a:extLst>
          </p:cNvPr>
          <p:cNvSpPr/>
          <p:nvPr/>
        </p:nvSpPr>
        <p:spPr>
          <a:xfrm flipH="1">
            <a:off x="4761605" y="1966601"/>
            <a:ext cx="886321" cy="856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4742F4-9B7A-683D-C826-D4F37FD19A43}"/>
              </a:ext>
            </a:extLst>
          </p:cNvPr>
          <p:cNvSpPr/>
          <p:nvPr/>
        </p:nvSpPr>
        <p:spPr>
          <a:xfrm rot="21244276">
            <a:off x="5929775" y="3472239"/>
            <a:ext cx="2434793" cy="138912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declaring our intent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right defaults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anose="05050102010706020507" pitchFamily="18" charset="2"/>
              </a:rPr>
              <a:t>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generated functions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panose="05050102010706020507" pitchFamily="18" charset="2"/>
              </a:rPr>
              <a:t>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checked constraints</a:t>
            </a:r>
          </a:p>
        </p:txBody>
      </p:sp>
    </p:spTree>
    <p:extLst>
      <p:ext uri="{BB962C8B-B14F-4D97-AF65-F5344CB8AC3E}">
        <p14:creationId xmlns:p14="http://schemas.microsoft.com/office/powerpoint/2010/main" val="835162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2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F9C796-E237-E252-213D-67FC93C3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464653"/>
                </a:solidFill>
              </a:rPr>
              <a:t>Now in EDG…  </a:t>
            </a:r>
            <a:r>
              <a:rPr lang="en-US" sz="2500" i="1" dirty="0">
                <a:solidFill>
                  <a:srgbClr val="0070C0"/>
                </a:solidFill>
                <a:latin typeface="Consolas" panose="020B0609020204030204" pitchFamily="49" charset="0"/>
              </a:rPr>
              <a:t>godbolt.org/z/rvdabTb5M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01C08-E901-3284-2ED1-38C8DF0C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1DCD-F3FC-4C68-9E29-5DAC775E970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6ABCF1-6B2C-BC73-548C-589CE9454AB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74419"/>
            <a:ext cx="8229600" cy="3550921"/>
          </a:xfrm>
        </p:spPr>
        <p:txBody>
          <a:bodyPr wrap="none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__proto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Widget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f();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g(std::string);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consteval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{ </a:t>
            </a:r>
            <a:r>
              <a:rPr lang="en-US" sz="1400" b="1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(^^__proto::Widget);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MyWidget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Widget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f()             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42;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g(std::string s)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std::cout &lt;&lt; s;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unique_ptr&lt;Widget&gt; w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MyWidget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cout &lt;&lt; w-&gt;f()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w-&gt;g(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"xyzzy"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C6B68D-A502-85C6-03A2-77C85ACF5E8B}"/>
              </a:ext>
            </a:extLst>
          </p:cNvPr>
          <p:cNvSpPr/>
          <p:nvPr/>
        </p:nvSpPr>
        <p:spPr>
          <a:xfrm>
            <a:off x="457200" y="974420"/>
            <a:ext cx="4715382" cy="15961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5BFE45E4-3486-C026-2345-55B957482C1B}"/>
              </a:ext>
            </a:extLst>
          </p:cNvPr>
          <p:cNvSpPr txBox="1">
            <a:spLocks/>
          </p:cNvSpPr>
          <p:nvPr/>
        </p:nvSpPr>
        <p:spPr>
          <a:xfrm>
            <a:off x="3982239" y="924433"/>
            <a:ext cx="2690257" cy="13588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>
            <a:noAutofit/>
          </a:bodyPr>
          <a:lstStyle>
            <a:lvl1pPr marL="0" indent="0" algn="l" rtl="0" eaLnBrk="1" latinLnBrk="0" hangingPunct="1">
              <a:lnSpc>
                <a:spcPct val="110000"/>
              </a:lnSpc>
              <a:spcBef>
                <a:spcPts val="9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94360" indent="0" algn="l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0" algn="l" rtl="0" eaLnBrk="1" latinLnBrk="0" hangingPunct="1">
              <a:lnSpc>
                <a:spcPct val="110000"/>
              </a:lnSpc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0" algn="l" rtl="0" eaLnBrk="1" latinLnBrk="0" hangingPunct="1">
              <a:lnSpc>
                <a:spcPct val="110000"/>
              </a:lnSpc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P0707 proposed sugar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(interface)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Widget {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f();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g(std::string);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8A8DDD-AC74-E079-E29E-F4C8720D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801"/>
          <a:stretch/>
        </p:blipFill>
        <p:spPr>
          <a:xfrm>
            <a:off x="6004869" y="2653145"/>
            <a:ext cx="2930718" cy="2338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114792-6AD5-1CFC-0E77-97779DFF7E17}"/>
              </a:ext>
            </a:extLst>
          </p:cNvPr>
          <p:cNvSpPr/>
          <p:nvPr/>
        </p:nvSpPr>
        <p:spPr>
          <a:xfrm rot="21135924">
            <a:off x="6932899" y="929227"/>
            <a:ext cx="1999389" cy="102039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NOT C++26</a:t>
            </a:r>
          </a:p>
          <a:p>
            <a:pPr algn="ctr"/>
            <a:r>
              <a:rPr lang="en-US" sz="2000" dirty="0"/>
              <a:t>(likely C++29)</a:t>
            </a:r>
          </a:p>
        </p:txBody>
      </p:sp>
    </p:spTree>
    <p:extLst>
      <p:ext uri="{BB962C8B-B14F-4D97-AF65-F5344CB8AC3E}">
        <p14:creationId xmlns:p14="http://schemas.microsoft.com/office/powerpoint/2010/main" val="3727918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5CFA60-F9CE-9907-27D8-10050C1A9164}"/>
              </a:ext>
            </a:extLst>
          </p:cNvPr>
          <p:cNvSpPr/>
          <p:nvPr/>
        </p:nvSpPr>
        <p:spPr>
          <a:xfrm>
            <a:off x="1364552" y="1931937"/>
            <a:ext cx="5392383" cy="2346492"/>
          </a:xfrm>
          <a:prstGeom prst="rect">
            <a:avLst/>
          </a:prstGeom>
          <a:noFill/>
          <a:ln>
            <a:solidFill>
              <a:srgbClr val="FFE11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F9C796-E237-E252-213D-67FC93C3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Now in EDG…  </a:t>
            </a:r>
            <a:r>
              <a:rPr kumimoji="0" lang="en-US" sz="25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godbolt.org/z/rvdabTb5M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01C08-E901-3284-2ED1-38C8DF0C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1DCD-F3FC-4C68-9E29-5DAC775E970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6ABCF1-6B2C-BC73-548C-589CE9454AB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91402"/>
            <a:ext cx="8229600" cy="3777622"/>
          </a:xfrm>
        </p:spPr>
        <p:txBody>
          <a:bodyPr wrap="none"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consteval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interface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(std::meta::info proto)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std::string_view name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identifier_of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(proto);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queue_injection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(^^{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\id(name) {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\tokens(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make_interface_functions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(proto))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virtual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~\id(name)() =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\id(name)() =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\id(name)(\id(name) const&amp;) =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void operator=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(\id(name) const&amp;) = </a:t>
            </a:r>
            <a:r>
              <a:rPr lang="en-US" sz="16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delete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});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0C90EBBA-1EE0-3D40-A75D-270354DFF612}"/>
              </a:ext>
            </a:extLst>
          </p:cNvPr>
          <p:cNvSpPr/>
          <p:nvPr/>
        </p:nvSpPr>
        <p:spPr>
          <a:xfrm>
            <a:off x="5379467" y="2178998"/>
            <a:ext cx="2967316" cy="335450"/>
          </a:xfrm>
          <a:prstGeom prst="borderCallout1">
            <a:avLst>
              <a:gd name="adj1" fmla="val 19594"/>
              <a:gd name="adj2" fmla="val -2012"/>
              <a:gd name="adj3" fmla="val 103414"/>
              <a:gd name="adj4" fmla="val -23698"/>
            </a:avLst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composable </a:t>
            </a:r>
            <a:r>
              <a:rPr lang="en-US" dirty="0">
                <a:sym typeface="Wingdings" panose="05000000000000000000" pitchFamily="2" charset="2"/>
              </a:rPr>
              <a:t>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24CDE8-66CC-5398-67A3-C9B7CE89FBD8}"/>
              </a:ext>
            </a:extLst>
          </p:cNvPr>
          <p:cNvSpPr/>
          <p:nvPr/>
        </p:nvSpPr>
        <p:spPr>
          <a:xfrm rot="21135924">
            <a:off x="6932899" y="929227"/>
            <a:ext cx="1999389" cy="102039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NOT C++26</a:t>
            </a:r>
          </a:p>
          <a:p>
            <a:pPr algn="ctr"/>
            <a:r>
              <a:rPr lang="en-US" sz="2000" dirty="0"/>
              <a:t>(likely C++29)</a:t>
            </a:r>
          </a:p>
        </p:txBody>
      </p:sp>
    </p:spTree>
    <p:extLst>
      <p:ext uri="{BB962C8B-B14F-4D97-AF65-F5344CB8AC3E}">
        <p14:creationId xmlns:p14="http://schemas.microsoft.com/office/powerpoint/2010/main" val="447901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F9C796-E237-E252-213D-67FC93C3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Now in EDG…  </a:t>
            </a:r>
            <a:r>
              <a:rPr kumimoji="0" lang="en-US" sz="25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godbolt.org/z/rvdabTb5M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101C08-E901-3284-2ED1-38C8DF0C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1DCD-F3FC-4C68-9E29-5DAC775E970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6ABCF1-6B2C-BC73-548C-589CE9454AB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14399"/>
            <a:ext cx="8229600" cy="4229101"/>
          </a:xfrm>
        </p:spPr>
        <p:txBody>
          <a:bodyPr wrap="none">
            <a:noAutofit/>
          </a:bodyPr>
          <a:lstStyle/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consteval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make_interface_functions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(info proto) -&gt; info {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info ret = ^^{};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sz="13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(info mem : 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members_of</a:t>
            </a:r>
            <a:r>
              <a:rPr lang="en-US" sz="13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(proto))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is_nonspecial_member_function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(mem)) {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ret = ^^{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\tokens(ret)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3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virtual</a:t>
            </a:r>
            <a:r>
              <a:rPr lang="en-US" sz="13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[:\(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return_type_of</a:t>
            </a:r>
            <a:r>
              <a:rPr lang="en-US" sz="13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(mem)):] 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3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\id(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identifier_of</a:t>
            </a:r>
            <a:r>
              <a:rPr lang="en-US" sz="13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(mem)) (\tokens(</a:t>
            </a:r>
            <a:r>
              <a:rPr lang="en-US" sz="13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parameter_list_of</a:t>
            </a:r>
            <a:r>
              <a:rPr lang="en-US" sz="13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(mem))) </a:t>
            </a:r>
            <a:r>
              <a:rPr lang="en-US" sz="13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= 0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};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        else if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is_variable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(mem)) {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--- reporting compile time errors not yet implemented ---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1300" dirty="0" err="1">
                <a:solidFill>
                  <a:srgbClr val="008000"/>
                </a:solidFill>
                <a:latin typeface="Consolas" panose="020B0609020204030204" pitchFamily="49" charset="0"/>
              </a:rPr>
              <a:t>print_error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( "interfaces may not contain data members" );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en-US" sz="13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        // etc.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for other kinds of interface constraint checks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ret;</a:t>
            </a:r>
          </a:p>
          <a:p>
            <a:pPr>
              <a:lnSpc>
                <a:spcPct val="114000"/>
              </a:lnSpc>
              <a:spcBef>
                <a:spcPts val="0"/>
              </a:spcBef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AF86DC-EEBF-B8C0-B8A7-23E7EFC3E7DE}"/>
              </a:ext>
            </a:extLst>
          </p:cNvPr>
          <p:cNvSpPr/>
          <p:nvPr/>
        </p:nvSpPr>
        <p:spPr>
          <a:xfrm rot="21135924">
            <a:off x="6932899" y="929227"/>
            <a:ext cx="1999389" cy="102039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NOT C++26</a:t>
            </a:r>
          </a:p>
          <a:p>
            <a:pPr algn="ctr"/>
            <a:r>
              <a:rPr lang="en-US" sz="2000" dirty="0"/>
              <a:t>(likely C++29)</a:t>
            </a:r>
          </a:p>
        </p:txBody>
      </p:sp>
    </p:spTree>
    <p:extLst>
      <p:ext uri="{BB962C8B-B14F-4D97-AF65-F5344CB8AC3E}">
        <p14:creationId xmlns:p14="http://schemas.microsoft.com/office/powerpoint/2010/main" val="9227057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01634-BCD5-500D-DB15-9BE76D52A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07946D-7ED4-C938-559D-B89D0D102C17}"/>
              </a:ext>
            </a:extLst>
          </p:cNvPr>
          <p:cNvCxnSpPr>
            <a:cxnSpLocks/>
          </p:cNvCxnSpPr>
          <p:nvPr/>
        </p:nvCxnSpPr>
        <p:spPr>
          <a:xfrm>
            <a:off x="508819" y="3070021"/>
            <a:ext cx="5810483" cy="0"/>
          </a:xfrm>
          <a:prstGeom prst="line">
            <a:avLst/>
          </a:prstGeom>
          <a:ln w="38100"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F8D1550-2583-9079-ED06-FD38B0B4C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RECALL</a:t>
            </a:r>
            <a:endParaRPr lang="en-US" b="1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B42972-EC4E-1CF2-32A5-D4F223E7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9ED19-9042-4804-81A9-A8DA8FB10A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4DE7FE-9837-8E8B-7207-A484837FE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12"/>
          <a:stretch/>
        </p:blipFill>
        <p:spPr>
          <a:xfrm>
            <a:off x="6397821" y="223730"/>
            <a:ext cx="2364698" cy="4519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8AAF3F3-20DD-E963-4A05-F3A1DF4D4794}"/>
              </a:ext>
            </a:extLst>
          </p:cNvPr>
          <p:cNvGrpSpPr/>
          <p:nvPr/>
        </p:nvGrpSpPr>
        <p:grpSpPr>
          <a:xfrm>
            <a:off x="2598840" y="1162459"/>
            <a:ext cx="6183484" cy="583075"/>
            <a:chOff x="2598840" y="1162459"/>
            <a:chExt cx="6183484" cy="5830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7E67029-05F2-DBC7-926E-DC26956E89AD}"/>
                </a:ext>
              </a:extLst>
            </p:cNvPr>
            <p:cNvSpPr/>
            <p:nvPr/>
          </p:nvSpPr>
          <p:spPr>
            <a:xfrm>
              <a:off x="3461909" y="1187355"/>
              <a:ext cx="5320415" cy="55310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tlCol="0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kern="1200" dirty="0">
                  <a:solidFill>
                    <a:srgbClr val="464653">
                      <a:lumMod val="75000"/>
                    </a:srgbClr>
                  </a:solidFill>
                  <a:latin typeface="Calibri"/>
                </a:rPr>
                <a:t>more code generation/</a:t>
              </a:r>
              <a:r>
                <a:rPr lang="en-US" sz="1800" kern="1200" dirty="0" err="1">
                  <a:solidFill>
                    <a:srgbClr val="464653">
                      <a:lumMod val="75000"/>
                    </a:srgbClr>
                  </a:solidFill>
                  <a:latin typeface="Calibri"/>
                </a:rPr>
                <a:t>inj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val 18">
              <a:extLst>
                <a:ext uri="{FF2B5EF4-FFF2-40B4-BE49-F238E27FC236}">
                  <a16:creationId xmlns:a16="http://schemas.microsoft.com/office/drawing/2014/main" id="{0CF9E95F-E6C0-B077-7E4A-717F317FA80F}"/>
                </a:ext>
              </a:extLst>
            </p:cNvPr>
            <p:cNvSpPr/>
            <p:nvPr/>
          </p:nvSpPr>
          <p:spPr>
            <a:xfrm>
              <a:off x="2598840" y="1162459"/>
              <a:ext cx="965313" cy="583075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0" tIns="64008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50AAD0-B7C6-4785-1E07-68622E20B8FC}"/>
              </a:ext>
            </a:extLst>
          </p:cNvPr>
          <p:cNvGrpSpPr/>
          <p:nvPr/>
        </p:nvGrpSpPr>
        <p:grpSpPr>
          <a:xfrm>
            <a:off x="1997394" y="1888620"/>
            <a:ext cx="6784930" cy="583075"/>
            <a:chOff x="1997394" y="1888620"/>
            <a:chExt cx="6784930" cy="5830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05B56D-3955-BB52-7169-41287529486E}"/>
                </a:ext>
              </a:extLst>
            </p:cNvPr>
            <p:cNvSpPr/>
            <p:nvPr/>
          </p:nvSpPr>
          <p:spPr>
            <a:xfrm>
              <a:off x="2870752" y="1911906"/>
              <a:ext cx="5911572" cy="55310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bIns="0" rtlCol="0" anchor="ctr"/>
            <a:lstStyle/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some code generation/injection</a:t>
              </a:r>
            </a:p>
          </p:txBody>
        </p:sp>
        <p:sp>
          <p:nvSpPr>
            <p:cNvPr id="5" name="Oval 17">
              <a:extLst>
                <a:ext uri="{FF2B5EF4-FFF2-40B4-BE49-F238E27FC236}">
                  <a16:creationId xmlns:a16="http://schemas.microsoft.com/office/drawing/2014/main" id="{6BC47705-D275-621B-7961-EAF3B9123C9C}"/>
                </a:ext>
              </a:extLst>
            </p:cNvPr>
            <p:cNvSpPr/>
            <p:nvPr/>
          </p:nvSpPr>
          <p:spPr>
            <a:xfrm>
              <a:off x="1997394" y="1888620"/>
              <a:ext cx="965313" cy="583075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0" tIns="64008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2E99514-79FE-D044-92D9-A644922E2298}"/>
              </a:ext>
            </a:extLst>
          </p:cNvPr>
          <p:cNvGrpSpPr/>
          <p:nvPr/>
        </p:nvGrpSpPr>
        <p:grpSpPr>
          <a:xfrm>
            <a:off x="1395948" y="2614781"/>
            <a:ext cx="7386376" cy="583075"/>
            <a:chOff x="1395948" y="2614781"/>
            <a:chExt cx="7386376" cy="5830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6944B6-AB49-DFC8-2F96-5BFDEEFED052}"/>
                </a:ext>
              </a:extLst>
            </p:cNvPr>
            <p:cNvSpPr/>
            <p:nvPr/>
          </p:nvSpPr>
          <p:spPr>
            <a:xfrm>
              <a:off x="2279594" y="2636457"/>
              <a:ext cx="6502730" cy="55310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tlCol="0" anchor="ctr"/>
            <a:lstStyle/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… reflect more and more</a:t>
              </a:r>
              <a:r>
                <a: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things …</a:t>
              </a:r>
            </a:p>
          </p:txBody>
        </p:sp>
        <p:sp>
          <p:nvSpPr>
            <p:cNvPr id="11" name="Oval 16">
              <a:extLst>
                <a:ext uri="{FF2B5EF4-FFF2-40B4-BE49-F238E27FC236}">
                  <a16:creationId xmlns:a16="http://schemas.microsoft.com/office/drawing/2014/main" id="{5FCEA537-CBAB-959F-54B9-D5BE8FEA181B}"/>
                </a:ext>
              </a:extLst>
            </p:cNvPr>
            <p:cNvSpPr/>
            <p:nvPr/>
          </p:nvSpPr>
          <p:spPr>
            <a:xfrm>
              <a:off x="1395948" y="2614781"/>
              <a:ext cx="965313" cy="583075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0" tIns="64008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1200" dirty="0">
                  <a:solidFill>
                    <a:prstClr val="white"/>
                  </a:solidFill>
                  <a:latin typeface="Calibri"/>
                </a:rPr>
                <a:t>…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225824-0C6E-6C85-E797-CFA0AE424989}"/>
              </a:ext>
            </a:extLst>
          </p:cNvPr>
          <p:cNvGrpSpPr/>
          <p:nvPr/>
        </p:nvGrpSpPr>
        <p:grpSpPr>
          <a:xfrm>
            <a:off x="794502" y="3340942"/>
            <a:ext cx="7987822" cy="583075"/>
            <a:chOff x="794502" y="3340942"/>
            <a:chExt cx="7987822" cy="5830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CCA366-596D-DAEA-2B3A-99E74828D3E3}"/>
                </a:ext>
              </a:extLst>
            </p:cNvPr>
            <p:cNvSpPr/>
            <p:nvPr/>
          </p:nvSpPr>
          <p:spPr>
            <a:xfrm>
              <a:off x="1688437" y="3361008"/>
              <a:ext cx="7093887" cy="55310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tlCol="0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annotations</a:t>
              </a:r>
              <a:r>
                <a:rPr kumimoji="0" lang="en-US" sz="1800" b="0" i="0" u="none" strike="noStrike" kern="1200" cap="none" spc="0" normalizeH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for reflection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64653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846EDA14-95F9-FA43-5CE5-FE4CBCBA9BDF}"/>
                </a:ext>
              </a:extLst>
            </p:cNvPr>
            <p:cNvSpPr/>
            <p:nvPr/>
          </p:nvSpPr>
          <p:spPr>
            <a:xfrm>
              <a:off x="794502" y="3340942"/>
              <a:ext cx="965313" cy="583075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0" tIns="64008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Pnnnn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E1F51E-DD2E-DA7E-C1A5-A291E29343E3}"/>
              </a:ext>
            </a:extLst>
          </p:cNvPr>
          <p:cNvGrpSpPr/>
          <p:nvPr/>
        </p:nvGrpSpPr>
        <p:grpSpPr>
          <a:xfrm>
            <a:off x="193056" y="4067103"/>
            <a:ext cx="8589268" cy="583075"/>
            <a:chOff x="193056" y="4067103"/>
            <a:chExt cx="8589268" cy="5830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71324D-DE6C-CAD8-4B9A-B979DBA3093A}"/>
                </a:ext>
              </a:extLst>
            </p:cNvPr>
            <p:cNvSpPr/>
            <p:nvPr/>
          </p:nvSpPr>
          <p:spPr>
            <a:xfrm>
              <a:off x="1097280" y="4085559"/>
              <a:ext cx="7685044" cy="553101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tIns="45720" rtlCol="0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6465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reflection, splicers, basic metafunctions</a:t>
              </a: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7CAE0564-99C0-B544-A427-1CC025F2412A}"/>
                </a:ext>
              </a:extLst>
            </p:cNvPr>
            <p:cNvSpPr/>
            <p:nvPr/>
          </p:nvSpPr>
          <p:spPr>
            <a:xfrm>
              <a:off x="193056" y="4067103"/>
              <a:ext cx="965313" cy="583075"/>
            </a:xfrm>
            <a:prstGeom prst="homePlat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wrap="none" lIns="0" tIns="64008" rIns="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P2996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9B13D81-8FC3-8201-A7C1-66E76049192E}"/>
              </a:ext>
            </a:extLst>
          </p:cNvPr>
          <p:cNvSpPr/>
          <p:nvPr/>
        </p:nvSpPr>
        <p:spPr>
          <a:xfrm>
            <a:off x="6319302" y="104899"/>
            <a:ext cx="2530113" cy="48019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TRICK QUESTION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Does C++26 </a:t>
            </a:r>
            <a:br>
              <a:rPr lang="en-US" sz="2000" dirty="0"/>
            </a:br>
            <a:r>
              <a:rPr lang="en-US" sz="2000" dirty="0"/>
              <a:t>support reflection </a:t>
            </a:r>
            <a:br>
              <a:rPr lang="en-US" sz="2000" dirty="0"/>
            </a:br>
            <a:r>
              <a:rPr lang="en-US" sz="2000" b="1" i="1" dirty="0"/>
              <a:t>with generation </a:t>
            </a:r>
            <a:br>
              <a:rPr lang="en-US" sz="2000" i="1" dirty="0"/>
            </a:br>
            <a:r>
              <a:rPr lang="en-US" sz="2000" dirty="0"/>
              <a:t>(the ability to generate additional new C++ code)?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If so, </a:t>
            </a:r>
            <a:r>
              <a:rPr lang="en-US" sz="2000" b="1" i="1" dirty="0"/>
              <a:t>how </a:t>
            </a:r>
            <a:r>
              <a:rPr lang="en-US" sz="2000" dirty="0"/>
              <a:t>and with what limitations?</a:t>
            </a:r>
          </a:p>
        </p:txBody>
      </p:sp>
    </p:spTree>
    <p:extLst>
      <p:ext uri="{BB962C8B-B14F-4D97-AF65-F5344CB8AC3E}">
        <p14:creationId xmlns:p14="http://schemas.microsoft.com/office/powerpoint/2010/main" val="2749206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51E248-44F9-EDE1-E0DA-9285E13C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9" y="1450298"/>
            <a:ext cx="3914218" cy="2250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49AB6B-1930-DBAD-9081-575A66BE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8824"/>
            <a:ext cx="8229600" cy="685800"/>
          </a:xfrm>
        </p:spPr>
        <p:txBody>
          <a:bodyPr>
            <a:noAutofit/>
          </a:bodyPr>
          <a:lstStyle/>
          <a:p>
            <a:r>
              <a:rPr lang="en-US" sz="2800" dirty="0"/>
              <a:t>The power of </a:t>
            </a:r>
            <a:r>
              <a:rPr lang="en-US" sz="2800" b="1" dirty="0"/>
              <a:t>I/O</a:t>
            </a:r>
            <a:r>
              <a:rPr lang="en-US" sz="2800" dirty="0"/>
              <a:t>        </a:t>
            </a:r>
            <a:r>
              <a:rPr lang="en-US" sz="2400" i="1" dirty="0">
                <a:solidFill>
                  <a:srgbClr val="0070C0"/>
                </a:solidFill>
              </a:rPr>
              <a:t>godbolt.org/z/xYhxKo9Wf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7217C2-E119-31FE-6F30-B82D31E1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A5653-3AD0-4086-90D0-C8C05C905D0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B3680-513E-D5FB-F5C6-42105DF41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65" y="1024781"/>
            <a:ext cx="4519376" cy="37167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7DF576-ECE0-5082-156B-79E7F7BC2ECA}"/>
              </a:ext>
            </a:extLst>
          </p:cNvPr>
          <p:cNvSpPr/>
          <p:nvPr/>
        </p:nvSpPr>
        <p:spPr>
          <a:xfrm>
            <a:off x="457200" y="3193026"/>
            <a:ext cx="3620727" cy="3244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7F5722-C79A-4AF0-3647-BE819AD2AAFB}"/>
              </a:ext>
            </a:extLst>
          </p:cNvPr>
          <p:cNvSpPr/>
          <p:nvPr/>
        </p:nvSpPr>
        <p:spPr>
          <a:xfrm>
            <a:off x="4572000" y="2439681"/>
            <a:ext cx="4413843" cy="230187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A422FF-BCAF-2F64-796E-68038A75B73B}"/>
              </a:ext>
            </a:extLst>
          </p:cNvPr>
          <p:cNvSpPr/>
          <p:nvPr/>
        </p:nvSpPr>
        <p:spPr>
          <a:xfrm>
            <a:off x="4056382" y="2900681"/>
            <a:ext cx="773130" cy="856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5274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A5B93-EEAF-2C1D-2C25-C8CBDA55C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F0B3FA-6E8C-1D3D-1F41-6C86E4CF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464653"/>
                </a:solidFill>
              </a:rPr>
              <a:t>Now in </a:t>
            </a:r>
            <a:r>
              <a:rPr lang="en-US" sz="2800" b="1" dirty="0">
                <a:solidFill>
                  <a:srgbClr val="464653"/>
                </a:solidFill>
              </a:rPr>
              <a:t>C++26</a:t>
            </a:r>
            <a:r>
              <a:rPr lang="en-US" sz="2800" dirty="0">
                <a:solidFill>
                  <a:srgbClr val="464653"/>
                </a:solidFill>
              </a:rPr>
              <a:t>…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godbolt.org/z/xYhxKo9Wf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7C3DE6-4E63-CBEB-F8B2-D248B74C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1DCD-F3FC-4C68-9E29-5DAC775E970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22D442-7323-7BA0-F9AD-E2867C2A836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74419"/>
            <a:ext cx="8229600" cy="3550921"/>
          </a:xfrm>
        </p:spPr>
        <p:txBody>
          <a:bodyPr wrap="none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__proto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Widget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f();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g(std::string);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std::cout 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(^^__proto::Widget);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MyWidget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Widget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f()             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42;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g(std::string s) </a:t>
            </a:r>
            <a:r>
              <a:rPr lang="en-US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override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{ std::cout &lt;&lt; s;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main()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unique_ptr&lt;Widget&gt; w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make_unique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MyWidget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cout &lt;&lt; w-&gt;f() &lt;&lt;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'\n'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w-&gt;g(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"xyzzy"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ECE974-1097-B850-48B4-C727D704A9E6}"/>
              </a:ext>
            </a:extLst>
          </p:cNvPr>
          <p:cNvSpPr/>
          <p:nvPr/>
        </p:nvSpPr>
        <p:spPr>
          <a:xfrm>
            <a:off x="457200" y="974420"/>
            <a:ext cx="4715382" cy="1596141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0AB26-47B3-0355-450F-FAE534F8BE0B}"/>
              </a:ext>
            </a:extLst>
          </p:cNvPr>
          <p:cNvSpPr/>
          <p:nvPr/>
        </p:nvSpPr>
        <p:spPr>
          <a:xfrm rot="21135924">
            <a:off x="6932899" y="929227"/>
            <a:ext cx="1999389" cy="102039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803275" algn="l"/>
              </a:tabLst>
            </a:pPr>
            <a:r>
              <a:rPr lang="en-US" sz="2000" b="1" dirty="0"/>
              <a:t>YES, C++26! </a:t>
            </a:r>
            <a:r>
              <a:rPr lang="en-US" sz="2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🥳🎉</a:t>
            </a:r>
            <a:endParaRPr lang="en-US" sz="20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489C92-0D2B-65EC-017B-A8852344F148}"/>
              </a:ext>
            </a:extLst>
          </p:cNvPr>
          <p:cNvSpPr/>
          <p:nvPr/>
        </p:nvSpPr>
        <p:spPr>
          <a:xfrm>
            <a:off x="457199" y="2687730"/>
            <a:ext cx="5538019" cy="245577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79F5EA-3322-7286-B4C4-4D86DBA2F089}"/>
              </a:ext>
            </a:extLst>
          </p:cNvPr>
          <p:cNvSpPr/>
          <p:nvPr/>
        </p:nvSpPr>
        <p:spPr>
          <a:xfrm>
            <a:off x="5995218" y="2687729"/>
            <a:ext cx="2118529" cy="7399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consumed in a </a:t>
            </a:r>
            <a:r>
              <a:rPr lang="en-US" sz="1800" b="1" dirty="0"/>
              <a:t>separate </a:t>
            </a:r>
            <a:r>
              <a:rPr lang="en-US" sz="1800" dirty="0"/>
              <a:t>source file</a:t>
            </a:r>
          </a:p>
        </p:txBody>
      </p:sp>
    </p:spTree>
    <p:extLst>
      <p:ext uri="{BB962C8B-B14F-4D97-AF65-F5344CB8AC3E}">
        <p14:creationId xmlns:p14="http://schemas.microsoft.com/office/powerpoint/2010/main" val="1001052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0AE8B-706A-A62D-3620-136E31C17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1DD0DC-2C3C-232A-E502-DAE5027FE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Now 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C++26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…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godbolt.org/z/xYhxKo9Wf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3C51A9-1671-DB0D-55F8-EFAE6789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1DCD-F3FC-4C68-9E29-5DAC775E970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A846E10-B61B-30C1-D9BA-5A42DEA4BB0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21670" y="995676"/>
            <a:ext cx="8300660" cy="679312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5E7CBC-9864-2F5F-DA66-526E108FD4C0}"/>
              </a:ext>
            </a:extLst>
          </p:cNvPr>
          <p:cNvSpPr/>
          <p:nvPr/>
        </p:nvSpPr>
        <p:spPr>
          <a:xfrm rot="21135924">
            <a:off x="6932899" y="929227"/>
            <a:ext cx="1999389" cy="102039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803275" algn="l"/>
              </a:tabLst>
            </a:pPr>
            <a:r>
              <a:rPr lang="en-US" sz="2000" b="1" dirty="0"/>
              <a:t>YES, C++26! </a:t>
            </a:r>
            <a:r>
              <a:rPr lang="en-US" sz="2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🥳🎉</a:t>
            </a:r>
            <a:endParaRPr lang="en-US" sz="20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969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8F47E-6DD3-C578-D5C6-0CFB2D401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6F7AE8-7BD2-9471-1652-403C00A26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Cool Things in C++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332C4-26EB-B18E-0A8F-B9E95B4B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65E65E-676D-B5DB-E5CA-5EE6CCC6585B}"/>
              </a:ext>
            </a:extLst>
          </p:cNvPr>
          <p:cNvSpPr/>
          <p:nvPr/>
        </p:nvSpPr>
        <p:spPr>
          <a:xfrm>
            <a:off x="673525" y="2289301"/>
            <a:ext cx="1315040" cy="12755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Thing 1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ym typeface="Symbol" panose="05050102010706020507" pitchFamily="18" charset="2"/>
              </a:rPr>
              <a:t> £</a:t>
            </a:r>
            <a:r>
              <a:rPr lang="en-US" sz="20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0A3F5E-AFC4-DBC6-B3C3-CB46CF247729}"/>
              </a:ext>
            </a:extLst>
          </p:cNvPr>
          <p:cNvSpPr/>
          <p:nvPr/>
        </p:nvSpPr>
        <p:spPr>
          <a:xfrm>
            <a:off x="2678930" y="1445342"/>
            <a:ext cx="3687360" cy="30224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>
                  <a:reflection blurRad="6350" stA="50000" endA="300" endPos="63000" dist="63500" dir="5400000" sy="-100000" algn="bl" rotWithShape="0"/>
                </a:effectLst>
              </a:rPr>
              <a:t>Thing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EB89CB-1588-22FF-4A33-CAC7826858DF}"/>
              </a:ext>
            </a:extLst>
          </p:cNvPr>
          <p:cNvGrpSpPr/>
          <p:nvPr/>
        </p:nvGrpSpPr>
        <p:grpSpPr>
          <a:xfrm>
            <a:off x="7025158" y="2288586"/>
            <a:ext cx="1315038" cy="1276962"/>
            <a:chOff x="5275004" y="3411734"/>
            <a:chExt cx="1718188" cy="1668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FDAD0A-F80A-BA42-2A3A-EDA2D3B7DEB3}"/>
                </a:ext>
              </a:extLst>
            </p:cNvPr>
            <p:cNvSpPr/>
            <p:nvPr/>
          </p:nvSpPr>
          <p:spPr>
            <a:xfrm>
              <a:off x="5275005" y="3411734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30BD93-66C6-8EB5-1199-9E31FB8BF313}"/>
                </a:ext>
              </a:extLst>
            </p:cNvPr>
            <p:cNvSpPr/>
            <p:nvPr/>
          </p:nvSpPr>
          <p:spPr>
            <a:xfrm>
              <a:off x="5275004" y="4781069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99F361-D50D-63EB-DB2F-6B102BA7B745}"/>
                </a:ext>
              </a:extLst>
            </p:cNvPr>
            <p:cNvSpPr/>
            <p:nvPr/>
          </p:nvSpPr>
          <p:spPr>
            <a:xfrm>
              <a:off x="5275005" y="3754068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80A320-A510-70FE-CB8E-152EA45F42BF}"/>
                </a:ext>
              </a:extLst>
            </p:cNvPr>
            <p:cNvSpPr/>
            <p:nvPr/>
          </p:nvSpPr>
          <p:spPr>
            <a:xfrm>
              <a:off x="5275005" y="4096402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97D7CE-FC0F-BF81-2C03-D9F3CD72FEF2}"/>
                </a:ext>
              </a:extLst>
            </p:cNvPr>
            <p:cNvSpPr/>
            <p:nvPr/>
          </p:nvSpPr>
          <p:spPr>
            <a:xfrm>
              <a:off x="5275005" y="4438736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64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50C2B-422C-0C17-0395-4D56C3151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B7F813-9016-B418-730A-7FEA25AD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Now in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C++26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…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godbolt.org/z/xYhxKo9Wf</a:t>
            </a: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0FDE9-590B-EB4E-D682-09B3FA93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21DCD-F3FC-4C68-9E29-5DAC775E970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6B6E13-FB49-AB49-439F-1C4EE46DF69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38725"/>
          <a:stretch>
            <a:fillRect/>
          </a:stretch>
        </p:blipFill>
        <p:spPr>
          <a:xfrm>
            <a:off x="421670" y="934720"/>
            <a:ext cx="8300660" cy="4162495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337754-0A15-B7D1-29F8-690E89D48F4B}"/>
              </a:ext>
            </a:extLst>
          </p:cNvPr>
          <p:cNvSpPr/>
          <p:nvPr/>
        </p:nvSpPr>
        <p:spPr>
          <a:xfrm rot="21135924">
            <a:off x="6932899" y="929227"/>
            <a:ext cx="1999389" cy="102039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803275" algn="l"/>
              </a:tabLst>
            </a:pPr>
            <a:r>
              <a:rPr lang="en-US" sz="2000" b="1" dirty="0"/>
              <a:t>YES, C++26! </a:t>
            </a:r>
            <a:r>
              <a:rPr lang="en-US" sz="2800" b="1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🥳🎉</a:t>
            </a:r>
            <a:endParaRPr lang="en-US" sz="2000" b="1"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377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6C73-6EEF-082A-E637-1214294E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In the box with cppfront so far… all build to </a:t>
            </a:r>
            <a:br>
              <a:rPr lang="en-US" sz="2800" dirty="0"/>
            </a:br>
            <a:r>
              <a:rPr lang="en-US" sz="2800" dirty="0"/>
              <a:t>pure ISO C++ &amp; work with GCC/Clang/MSVC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A376E-1160-4268-458B-C7D2CACD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490B8-4873-4B1B-0132-5753E8A61AF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895349"/>
            <a:ext cx="8412480" cy="5130066"/>
          </a:xfrm>
        </p:spPr>
        <p:txBody>
          <a:bodyPr>
            <a:normAutofit fontScale="62500" lnSpcReduction="20000"/>
          </a:bodyPr>
          <a:lstStyle/>
          <a:p>
            <a:pPr marL="1887538" indent="-1887538">
              <a:buNone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r>
              <a:rPr lang="en-US" dirty="0"/>
              <a:t>	An abstract class having only pure virtual functions</a:t>
            </a:r>
          </a:p>
          <a:p>
            <a:pPr marL="1887538" indent="-1887538">
              <a:buNone/>
            </a:pPr>
            <a:r>
              <a:rPr lang="en-US" spc="-20" dirty="0" err="1">
                <a:solidFill>
                  <a:srgbClr val="0070C0"/>
                </a:solidFill>
                <a:latin typeface="Consolas" panose="020B0609020204030204" pitchFamily="49" charset="0"/>
              </a:rPr>
              <a:t>polymorphic_base</a:t>
            </a:r>
            <a:r>
              <a:rPr lang="en-US" dirty="0"/>
              <a:t>	A pure polymorphic base type that is not copyable or movable, and whose destructor is either </a:t>
            </a:r>
            <a:r>
              <a:rPr lang="en-US" dirty="0" err="1"/>
              <a:t>public+virtual</a:t>
            </a:r>
            <a:r>
              <a:rPr lang="en-US" dirty="0"/>
              <a:t> or </a:t>
            </a:r>
            <a:r>
              <a:rPr lang="en-US" dirty="0" err="1"/>
              <a:t>protected+nonvirtual</a:t>
            </a:r>
            <a:endParaRPr lang="en-US" dirty="0"/>
          </a:p>
          <a:p>
            <a:pPr marL="1887538" indent="-1887538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ordered</a:t>
            </a:r>
            <a:r>
              <a:rPr lang="en-US" dirty="0"/>
              <a:t>	A totally ordered type with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operator&lt;=&gt;</a:t>
            </a:r>
            <a:r>
              <a:rPr lang="en-US" dirty="0"/>
              <a:t> that implements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strong_ordering</a:t>
            </a:r>
            <a:r>
              <a:rPr lang="en-US" dirty="0"/>
              <a:t>. Also: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weakly_ordered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partially_ordered</a:t>
            </a:r>
            <a:endParaRPr lang="en-US" dirty="0"/>
          </a:p>
          <a:p>
            <a:pPr marL="1887538" indent="-1887538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copyable</a:t>
            </a:r>
            <a:r>
              <a:rPr lang="en-US" dirty="0"/>
              <a:t>	A type that has copy/move construction/assignment</a:t>
            </a:r>
          </a:p>
          <a:p>
            <a:pPr marL="1887538" indent="-1887538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basic_value</a:t>
            </a:r>
            <a:r>
              <a:rPr lang="en-US" dirty="0"/>
              <a:t>	A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copyable</a:t>
            </a:r>
            <a:r>
              <a:rPr lang="en-US" dirty="0"/>
              <a:t> type that has public default construction and destruction (generated if not user-written) and no protected or virtual functions</a:t>
            </a:r>
          </a:p>
          <a:p>
            <a:pPr marL="1887538" indent="-1887538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value</a:t>
            </a:r>
            <a:r>
              <a:rPr lang="en-US" dirty="0"/>
              <a:t>	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ordered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basic_value</a:t>
            </a:r>
            <a:r>
              <a:rPr lang="en-US" dirty="0"/>
              <a:t>. Also: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weakly_ordered_value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partially_ordered_value</a:t>
            </a:r>
            <a:endParaRPr lang="en-US" dirty="0"/>
          </a:p>
          <a:p>
            <a:pPr marL="1887538" indent="-1887538"/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struct </a:t>
            </a:r>
            <a:r>
              <a:rPr lang="en-US" dirty="0"/>
              <a:t>	A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basic_value</a:t>
            </a:r>
            <a:r>
              <a:rPr lang="en-US" dirty="0"/>
              <a:t> with all public members, no virtuals, no custom assignment</a:t>
            </a:r>
          </a:p>
          <a:p>
            <a:pPr marL="1887538" indent="-1887538"/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	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ordered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basic_value</a:t>
            </a:r>
            <a:r>
              <a:rPr lang="en-US" dirty="0"/>
              <a:t> with all public values</a:t>
            </a:r>
          </a:p>
          <a:p>
            <a:pPr marL="1887538" indent="-1887538">
              <a:buNone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flag_enum </a:t>
            </a:r>
            <a:r>
              <a:rPr lang="en-US" dirty="0"/>
              <a:t>	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ordered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basic_value</a:t>
            </a:r>
            <a:r>
              <a:rPr lang="en-US" dirty="0"/>
              <a:t> with all public values, and bitwise sets/tests</a:t>
            </a:r>
          </a:p>
          <a:p>
            <a:pPr marL="1887538" indent="-1887538"/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union </a:t>
            </a:r>
            <a:r>
              <a:rPr lang="en-US" dirty="0"/>
              <a:t>	A safe (tagged) union with names (unlike </a:t>
            </a:r>
            <a:r>
              <a:rPr lang="en-US" sz="2200" dirty="0">
                <a:latin typeface="Consolas" panose="020B0609020204030204" pitchFamily="49" charset="0"/>
              </a:rPr>
              <a:t>std::variant</a:t>
            </a:r>
            <a:r>
              <a:rPr lang="en-US" dirty="0"/>
              <a:t>)</a:t>
            </a:r>
          </a:p>
          <a:p>
            <a:pPr marL="1887538" indent="-1887538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regex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	A CRTE-style compile time regex, but using </a:t>
            </a:r>
            <a:r>
              <a:rPr lang="en-US" dirty="0" err="1"/>
              <a:t>reflection+generation</a:t>
            </a:r>
            <a:r>
              <a:rPr lang="en-US" dirty="0"/>
              <a:t> (Max </a:t>
            </a:r>
            <a:r>
              <a:rPr lang="en-US" dirty="0" err="1"/>
              <a:t>Sagebaum</a:t>
            </a:r>
            <a:r>
              <a:rPr lang="en-US" dirty="0"/>
              <a:t>)</a:t>
            </a:r>
          </a:p>
          <a:p>
            <a:pPr marL="1887538" indent="-1887538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	Print the reflection as source code 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133305949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AEA3CDF-36E0-11C8-FC5A-E6867163A277}"/>
              </a:ext>
            </a:extLst>
          </p:cNvPr>
          <p:cNvSpPr/>
          <p:nvPr/>
        </p:nvSpPr>
        <p:spPr>
          <a:xfrm>
            <a:off x="389567" y="4258182"/>
            <a:ext cx="8412480" cy="54767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16C73-6EEF-082A-E637-1214294E3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31520"/>
            <a:ext cx="8229600" cy="74295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In the box with cppfront so far… all build to </a:t>
            </a:r>
            <a:br>
              <a:rPr lang="en-US" sz="2800" dirty="0"/>
            </a:br>
            <a:r>
              <a:rPr lang="en-US" sz="2800" dirty="0"/>
              <a:t>pure ISO C++ &amp; work with GCC/Clang/MSVC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BA376E-1160-4268-458B-C7D2CACD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490B8-4873-4B1B-0132-5753E8A61AF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9529"/>
            <a:ext cx="8412480" cy="5130066"/>
          </a:xfrm>
        </p:spPr>
        <p:txBody>
          <a:bodyPr>
            <a:normAutofit fontScale="62500" lnSpcReduction="20000"/>
          </a:bodyPr>
          <a:lstStyle/>
          <a:p>
            <a:pPr marL="1887538" indent="-1887538">
              <a:buNone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interface</a:t>
            </a:r>
            <a:r>
              <a:rPr lang="en-US" dirty="0"/>
              <a:t>	An abstract class having only pure virtual functions</a:t>
            </a:r>
          </a:p>
          <a:p>
            <a:pPr marL="1887538" indent="-1887538">
              <a:buNone/>
            </a:pPr>
            <a:r>
              <a:rPr lang="en-US" spc="-20" dirty="0" err="1">
                <a:solidFill>
                  <a:srgbClr val="0070C0"/>
                </a:solidFill>
                <a:latin typeface="Consolas" panose="020B0609020204030204" pitchFamily="49" charset="0"/>
              </a:rPr>
              <a:t>polymorphic_base</a:t>
            </a:r>
            <a:r>
              <a:rPr lang="en-US" dirty="0"/>
              <a:t>	A pure polymorphic base type that is not copyable or movable, and whose destructor is either </a:t>
            </a:r>
            <a:r>
              <a:rPr lang="en-US" dirty="0" err="1"/>
              <a:t>public+virtual</a:t>
            </a:r>
            <a:r>
              <a:rPr lang="en-US" dirty="0"/>
              <a:t> or </a:t>
            </a:r>
            <a:r>
              <a:rPr lang="en-US" dirty="0" err="1"/>
              <a:t>protected+nonvirtual</a:t>
            </a:r>
            <a:endParaRPr lang="en-US" dirty="0"/>
          </a:p>
          <a:p>
            <a:pPr marL="1887538" indent="-1887538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ordered</a:t>
            </a:r>
            <a:r>
              <a:rPr lang="en-US" dirty="0"/>
              <a:t>	A totally ordered type with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operator&lt;=&gt;</a:t>
            </a:r>
            <a:r>
              <a:rPr lang="en-US" dirty="0"/>
              <a:t> that implements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strong_ordering</a:t>
            </a:r>
            <a:r>
              <a:rPr lang="en-US" dirty="0"/>
              <a:t>. Also: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weakly_ordered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partially_ordered</a:t>
            </a:r>
            <a:endParaRPr lang="en-US" dirty="0"/>
          </a:p>
          <a:p>
            <a:pPr marL="1887538" indent="-1887538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copyable</a:t>
            </a:r>
            <a:r>
              <a:rPr lang="en-US" dirty="0"/>
              <a:t>	A type that has copy/move construction/assignment</a:t>
            </a:r>
          </a:p>
          <a:p>
            <a:pPr marL="1887538" indent="-1887538">
              <a:buNone/>
            </a:pP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basic_value</a:t>
            </a:r>
            <a:r>
              <a:rPr lang="en-US" dirty="0"/>
              <a:t>	A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copyable</a:t>
            </a:r>
            <a:r>
              <a:rPr lang="en-US" dirty="0"/>
              <a:t> type that has public default construction and destruction (generated if not user-written) and no protected or virtual functions</a:t>
            </a:r>
          </a:p>
          <a:p>
            <a:pPr marL="1887538" indent="-1887538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value</a:t>
            </a:r>
            <a:r>
              <a:rPr lang="en-US" dirty="0"/>
              <a:t>	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ordered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basic_value</a:t>
            </a:r>
            <a:r>
              <a:rPr lang="en-US" dirty="0"/>
              <a:t>. Also: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weakly_ordered_value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partially_ordered_value</a:t>
            </a:r>
            <a:endParaRPr lang="en-US" dirty="0"/>
          </a:p>
          <a:p>
            <a:pPr marL="1887538" indent="-1887538"/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struct </a:t>
            </a:r>
            <a:r>
              <a:rPr lang="en-US" dirty="0"/>
              <a:t>	A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basic_value</a:t>
            </a:r>
            <a:r>
              <a:rPr lang="en-US" dirty="0"/>
              <a:t> with all public members, no virtuals, no custom assignment</a:t>
            </a:r>
          </a:p>
          <a:p>
            <a:pPr marL="1887538" indent="-1887538"/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enum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	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ordered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basic_value</a:t>
            </a:r>
            <a:r>
              <a:rPr lang="en-US" dirty="0"/>
              <a:t> with all public values</a:t>
            </a:r>
          </a:p>
          <a:p>
            <a:pPr marL="1887538" indent="-1887538">
              <a:buNone/>
            </a:pP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flag_enum </a:t>
            </a:r>
            <a:r>
              <a:rPr lang="en-US" dirty="0"/>
              <a:t>	An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ordered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basic_value</a:t>
            </a:r>
            <a:r>
              <a:rPr lang="en-US" dirty="0"/>
              <a:t> with all public values, and bitwise sets/tests</a:t>
            </a:r>
          </a:p>
          <a:p>
            <a:pPr marL="1887538" indent="-1887538"/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union </a:t>
            </a:r>
            <a:r>
              <a:rPr lang="en-US" dirty="0"/>
              <a:t>	A safe (tagged) union with names (unlike </a:t>
            </a:r>
            <a:r>
              <a:rPr lang="en-US" sz="2200" dirty="0">
                <a:latin typeface="Consolas" panose="020B0609020204030204" pitchFamily="49" charset="0"/>
              </a:rPr>
              <a:t>std::variant</a:t>
            </a:r>
            <a:r>
              <a:rPr lang="en-US" dirty="0"/>
              <a:t>)</a:t>
            </a:r>
          </a:p>
          <a:p>
            <a:pPr marL="1887538" indent="-1887538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regex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	A CRTE-style compile time regex, but using </a:t>
            </a:r>
            <a:r>
              <a:rPr lang="en-US" dirty="0" err="1"/>
              <a:t>reflection+generation</a:t>
            </a:r>
            <a:r>
              <a:rPr lang="en-US" dirty="0"/>
              <a:t> (Max </a:t>
            </a:r>
            <a:r>
              <a:rPr lang="en-US" dirty="0" err="1"/>
              <a:t>Sagebaum</a:t>
            </a:r>
            <a:r>
              <a:rPr lang="en-US" dirty="0"/>
              <a:t>)</a:t>
            </a:r>
          </a:p>
          <a:p>
            <a:pPr marL="1887538" indent="-1887538"/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	Print the reflection as source code at compile time</a:t>
            </a:r>
          </a:p>
        </p:txBody>
      </p:sp>
    </p:spTree>
    <p:extLst>
      <p:ext uri="{BB962C8B-B14F-4D97-AF65-F5344CB8AC3E}">
        <p14:creationId xmlns:p14="http://schemas.microsoft.com/office/powerpoint/2010/main" val="115735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nd blown emoji ios from emojipedia.org">
            <a:extLst>
              <a:ext uri="{FF2B5EF4-FFF2-40B4-BE49-F238E27FC236}">
                <a16:creationId xmlns:a16="http://schemas.microsoft.com/office/drawing/2014/main" id="{910FF454-7817-D4D3-262B-E366F8C0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920" y="922518"/>
            <a:ext cx="1667539" cy="166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9F8AA-2E14-7B1D-B6C1-1B1103F2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“starter” list of ideas for the next 10 years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E980A4-487F-A238-B51D-C28E4F0A9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DF0A2-21EB-7841-5973-7FA53CF5DDD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64574" y="914399"/>
            <a:ext cx="8229600" cy="4165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of the above metaclass functions</a:t>
            </a:r>
          </a:p>
          <a:p>
            <a:pPr lvl="1"/>
            <a:r>
              <a:rPr lang="en-US" dirty="0"/>
              <a:t>as of 48h ago, can be mostly implemented in C++26</a:t>
            </a:r>
          </a:p>
          <a:p>
            <a:r>
              <a:rPr lang="en-US" dirty="0"/>
              <a:t>But think outside the box…</a:t>
            </a:r>
          </a:p>
          <a:p>
            <a:pPr lvl="1"/>
            <a:r>
              <a:rPr lang="en-US" dirty="0"/>
              <a:t>generate a </a:t>
            </a:r>
            <a:r>
              <a:rPr lang="en-US" b="1" dirty="0"/>
              <a:t>JSON</a:t>
            </a:r>
            <a:r>
              <a:rPr lang="en-US" dirty="0"/>
              <a:t> serializer/</a:t>
            </a:r>
            <a:r>
              <a:rPr lang="en-US" dirty="0" err="1"/>
              <a:t>deserializer</a:t>
            </a:r>
            <a:r>
              <a:rPr lang="en-US" dirty="0"/>
              <a:t> for a C++ type</a:t>
            </a:r>
          </a:p>
          <a:p>
            <a:pPr lvl="1"/>
            <a:r>
              <a:rPr lang="en-US" dirty="0"/>
              <a:t>generate </a:t>
            </a:r>
            <a:r>
              <a:rPr lang="en-US" b="1" dirty="0"/>
              <a:t>Python/JS/… code</a:t>
            </a:r>
            <a:r>
              <a:rPr lang="en-US" dirty="0"/>
              <a:t> to expose a C++ type to another language</a:t>
            </a:r>
          </a:p>
          <a:p>
            <a:pPr lvl="1"/>
            <a:r>
              <a:rPr lang="en-US" dirty="0"/>
              <a:t>generate a </a:t>
            </a:r>
            <a:r>
              <a:rPr lang="en-US" b="1" dirty="0"/>
              <a:t>.WINMD binary metadata</a:t>
            </a:r>
            <a:r>
              <a:rPr lang="en-US" dirty="0"/>
              <a:t> file for a C++ type</a:t>
            </a:r>
          </a:p>
          <a:p>
            <a:r>
              <a:rPr lang="en-US" dirty="0"/>
              <a:t>… all in portable standard C++ code</a:t>
            </a:r>
          </a:p>
          <a:p>
            <a:pPr lvl="1"/>
            <a:r>
              <a:rPr lang="en-US" b="1" dirty="0"/>
              <a:t>no side compilers, no proprietary language extensions</a:t>
            </a:r>
          </a:p>
          <a:p>
            <a:pPr lvl="1"/>
            <a:r>
              <a:rPr lang="en-US" b="1" dirty="0">
                <a:solidFill>
                  <a:srgbClr val="006600"/>
                </a:solidFill>
              </a:rPr>
              <a:t>prediction (prove me wrong!): we are now on a direct path to be able to sunset Qt moc, C++/CLI, C++/CX, etc. in the next decade</a:t>
            </a:r>
          </a:p>
        </p:txBody>
      </p:sp>
    </p:spTree>
    <p:extLst>
      <p:ext uri="{BB962C8B-B14F-4D97-AF65-F5344CB8AC3E}">
        <p14:creationId xmlns:p14="http://schemas.microsoft.com/office/powerpoint/2010/main" val="2756374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QClass</a:t>
            </a:r>
            <a:r>
              <a:rPr lang="en-US" sz="2800" dirty="0"/>
              <a:t> (user code)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4040188" cy="514350"/>
          </a:xfrm>
        </p:spPr>
        <p:txBody>
          <a:bodyPr/>
          <a:lstStyle/>
          <a:p>
            <a:r>
              <a:rPr lang="en-US" dirty="0" err="1"/>
              <a:t>Qt</a:t>
            </a:r>
            <a:r>
              <a:rPr lang="en-US" dirty="0"/>
              <a:t> </a:t>
            </a:r>
            <a:r>
              <a:rPr lang="en-US" dirty="0" err="1"/>
              <a:t>moc</a:t>
            </a:r>
            <a:r>
              <a:rPr lang="en-US" dirty="0"/>
              <a:t> extensions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>
          <a:xfrm>
            <a:off x="4572001" y="826294"/>
            <a:ext cx="3810000" cy="514350"/>
          </a:xfrm>
        </p:spPr>
        <p:txBody>
          <a:bodyPr>
            <a:normAutofit/>
          </a:bodyPr>
          <a:lstStyle/>
          <a:p>
            <a:r>
              <a:rPr lang="en-US" dirty="0"/>
              <a:t>Proposed (strawman)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9ED19-9042-4804-81A9-A8DA8FB10A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57200" y="1276350"/>
            <a:ext cx="3962400" cy="3733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300" dirty="0">
                <a:latin typeface="Consolas" panose="020B0609020204030204" pitchFamily="49" charset="0"/>
                <a:cs typeface="Cascadia Mono" panose="020B0609020000020004" pitchFamily="49" charset="0"/>
              </a:rPr>
              <a:t>class </a:t>
            </a:r>
            <a:r>
              <a:rPr lang="en-US" sz="1300" dirty="0" err="1">
                <a:latin typeface="Consolas" panose="020B0609020204030204" pitchFamily="49" charset="0"/>
                <a:cs typeface="Cascadia Mono" panose="020B0609020000020004" pitchFamily="49" charset="0"/>
              </a:rPr>
              <a:t>MyClass</a:t>
            </a:r>
            <a:r>
              <a:rPr lang="en-US" sz="1300" dirty="0"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public </a:t>
            </a:r>
            <a:r>
              <a:rPr lang="en-US" sz="1300" dirty="0" err="1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QObject</a:t>
            </a: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1300" dirty="0">
                <a:latin typeface="Consolas" panose="020B0609020204030204" pitchFamily="49" charset="0"/>
                <a:cs typeface="Cascadia Mono" panose="020B0609020000020004" pitchFamily="49" charset="0"/>
              </a:rPr>
              <a:t>{</a:t>
            </a:r>
            <a:br>
              <a:rPr lang="en-US" sz="1300" dirty="0"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300" b="1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 Q_OBJECT</a:t>
            </a:r>
            <a:br>
              <a:rPr lang="en-US" sz="1300" b="1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public:</a:t>
            </a:r>
            <a:b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 </a:t>
            </a:r>
            <a:r>
              <a:rPr lang="en-US" sz="1300" dirty="0" err="1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MyClass</a:t>
            </a: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 </a:t>
            </a:r>
            <a:r>
              <a:rPr lang="en-US" sz="1300" dirty="0" err="1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QObject</a:t>
            </a: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* parent = 0 );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 </a:t>
            </a:r>
            <a:r>
              <a:rPr lang="en-US" sz="1300" b="1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Q_PROPERTY</a:t>
            </a: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(int value </a:t>
            </a:r>
            <a:r>
              <a:rPr lang="en-US" sz="1300" b="1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READ </a:t>
            </a: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get_value </a:t>
            </a:r>
            <a:r>
              <a:rPr lang="en-US" sz="1300" b="1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WRITE </a:t>
            </a:r>
            <a:r>
              <a:rPr lang="en-US" sz="1300" dirty="0" err="1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set_value</a:t>
            </a: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)</a:t>
            </a:r>
            <a:b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 int  get_value() const </a:t>
            </a:r>
            <a:b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     { return value; }</a:t>
            </a:r>
            <a:b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 void </a:t>
            </a:r>
            <a:r>
              <a:rPr lang="en-US" sz="1300" dirty="0" err="1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set_value</a:t>
            </a: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(int v) </a:t>
            </a:r>
            <a:b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     { value = v; }</a:t>
            </a:r>
            <a:b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private:</a:t>
            </a:r>
            <a:b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300" dirty="0">
                <a:latin typeface="Consolas" panose="020B0609020204030204" pitchFamily="49" charset="0"/>
                <a:cs typeface="Cascadia Mono" panose="020B0609020000020004" pitchFamily="49" charset="0"/>
              </a:rPr>
              <a:t>    int value;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300" b="1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signals</a:t>
            </a: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300" dirty="0">
                <a:latin typeface="Consolas" panose="020B0609020204030204" pitchFamily="49" charset="0"/>
                <a:cs typeface="Cascadia Mono" panose="020B0609020000020004" pitchFamily="49" charset="0"/>
              </a:rPr>
              <a:t>    void </a:t>
            </a:r>
            <a:r>
              <a:rPr lang="en-US" sz="1300" dirty="0" err="1">
                <a:latin typeface="Consolas" panose="020B0609020204030204" pitchFamily="49" charset="0"/>
                <a:cs typeface="Cascadia Mono" panose="020B0609020000020004" pitchFamily="49" charset="0"/>
              </a:rPr>
              <a:t>mySignal</a:t>
            </a:r>
            <a:r>
              <a:rPr lang="en-US" sz="1300" dirty="0">
                <a:latin typeface="Consolas" panose="020B0609020204030204" pitchFamily="49" charset="0"/>
                <a:cs typeface="Cascadia Mono" panose="020B06090200000200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public </a:t>
            </a:r>
            <a:r>
              <a:rPr lang="en-US" sz="1300" b="1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slots</a:t>
            </a:r>
            <a:r>
              <a:rPr lang="en-US" sz="13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300" dirty="0">
                <a:latin typeface="Consolas" panose="020B0609020204030204" pitchFamily="49" charset="0"/>
                <a:cs typeface="Cascadia Mono" panose="020B0609020000020004" pitchFamily="49" charset="0"/>
              </a:rPr>
              <a:t>    void </a:t>
            </a:r>
            <a:r>
              <a:rPr lang="en-US" sz="1300" dirty="0" err="1">
                <a:latin typeface="Consolas" panose="020B0609020204030204" pitchFamily="49" charset="0"/>
                <a:cs typeface="Cascadia Mono" panose="020B0609020000020004" pitchFamily="49" charset="0"/>
              </a:rPr>
              <a:t>mySlot</a:t>
            </a:r>
            <a:r>
              <a:rPr lang="en-US" sz="1300" dirty="0">
                <a:latin typeface="Consolas" panose="020B0609020204030204" pitchFamily="49" charset="0"/>
                <a:cs typeface="Cascadia Mono" panose="020B06090200000200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300" dirty="0">
                <a:latin typeface="Consolas" panose="020B0609020204030204" pitchFamily="49" charset="0"/>
                <a:cs typeface="Cascadia Mono" panose="020B0609020000020004" pitchFamily="49" charset="0"/>
              </a:rPr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572000" y="1276350"/>
            <a:ext cx="4267200" cy="1447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Qclass</a:t>
            </a:r>
            <a:r>
              <a:rPr 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value { };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default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signal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mySignal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slot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mySlot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sz="14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A12929-BBD3-379B-C224-7206934E0E33}"/>
              </a:ext>
            </a:extLst>
          </p:cNvPr>
          <p:cNvSpPr/>
          <p:nvPr/>
        </p:nvSpPr>
        <p:spPr>
          <a:xfrm rot="511654">
            <a:off x="7412690" y="160170"/>
            <a:ext cx="1395132" cy="11934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From CppCon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2017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5F3488B-3108-8048-2916-5918288E3F0D}"/>
              </a:ext>
            </a:extLst>
          </p:cNvPr>
          <p:cNvSpPr/>
          <p:nvPr/>
        </p:nvSpPr>
        <p:spPr>
          <a:xfrm>
            <a:off x="4110826" y="1322540"/>
            <a:ext cx="459949" cy="856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254689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88458" y="1581150"/>
            <a:ext cx="1679579" cy="618678"/>
            <a:chOff x="533400" y="1581150"/>
            <a:chExt cx="1679579" cy="618678"/>
          </a:xfrm>
        </p:grpSpPr>
        <p:grpSp>
          <p:nvGrpSpPr>
            <p:cNvPr id="6" name="Group 5"/>
            <p:cNvGrpSpPr/>
            <p:nvPr/>
          </p:nvGrpSpPr>
          <p:grpSpPr>
            <a:xfrm>
              <a:off x="533400" y="1581150"/>
              <a:ext cx="1679579" cy="618678"/>
              <a:chOff x="533400" y="1581150"/>
              <a:chExt cx="1679579" cy="61867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533403" y="1581150"/>
                <a:ext cx="1679576" cy="609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9" name="Right Triangle 18"/>
              <p:cNvSpPr/>
              <p:nvPr/>
            </p:nvSpPr>
            <p:spPr>
              <a:xfrm flipH="1">
                <a:off x="533400" y="1590228"/>
                <a:ext cx="1679576" cy="6096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533400" y="1585689"/>
              <a:ext cx="1679576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.h – with extensions 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When you can’t express it all in C++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964406"/>
            <a:ext cx="3589697" cy="514350"/>
          </a:xfrm>
        </p:spPr>
        <p:txBody>
          <a:bodyPr/>
          <a:lstStyle/>
          <a:p>
            <a:pPr algn="ctr"/>
            <a:r>
              <a:rPr lang="en-US" dirty="0" err="1"/>
              <a:t>Qt</a:t>
            </a:r>
            <a:r>
              <a:rPr lang="en-US" dirty="0"/>
              <a:t> </a:t>
            </a:r>
            <a:r>
              <a:rPr lang="en-US" dirty="0" err="1"/>
              <a:t>moc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876800" y="971550"/>
            <a:ext cx="3589697" cy="514350"/>
          </a:xfrm>
        </p:spPr>
        <p:txBody>
          <a:bodyPr/>
          <a:lstStyle/>
          <a:p>
            <a:pPr algn="ctr"/>
            <a:r>
              <a:rPr lang="en-US" dirty="0"/>
              <a:t>Proposed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708C90-7C07-431C-983F-E97A77ADBCD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67401" y="2266950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67401" y="2952750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cpp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67400" y="3634328"/>
            <a:ext cx="1679577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C++ compiler</a:t>
            </a:r>
          </a:p>
        </p:txBody>
      </p:sp>
      <p:sp>
        <p:nvSpPr>
          <p:cNvPr id="30" name="Arrow: Down 29"/>
          <p:cNvSpPr/>
          <p:nvPr/>
        </p:nvSpPr>
        <p:spPr>
          <a:xfrm>
            <a:off x="6549670" y="2781300"/>
            <a:ext cx="381000" cy="1005428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43522" y="2949756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cpp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3403" y="2266950"/>
            <a:ext cx="1679576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moc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 compiler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3403" y="2952750"/>
            <a:ext cx="1679576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generated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moc_*.cpp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1" y="3638550"/>
            <a:ext cx="3589698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C++ compiler</a:t>
            </a:r>
          </a:p>
        </p:txBody>
      </p:sp>
      <p:sp>
        <p:nvSpPr>
          <p:cNvPr id="27" name="Arrow: Down 26"/>
          <p:cNvSpPr/>
          <p:nvPr/>
        </p:nvSpPr>
        <p:spPr>
          <a:xfrm>
            <a:off x="1600200" y="2088356"/>
            <a:ext cx="381000" cy="1702594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31" name="Arrow: Down 30"/>
          <p:cNvSpPr/>
          <p:nvPr/>
        </p:nvSpPr>
        <p:spPr>
          <a:xfrm>
            <a:off x="2671149" y="2088356"/>
            <a:ext cx="381000" cy="1702594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038350"/>
            <a:ext cx="8153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C05DC3-BFFE-1141-5C60-9704C8CF332F}"/>
              </a:ext>
            </a:extLst>
          </p:cNvPr>
          <p:cNvSpPr/>
          <p:nvPr/>
        </p:nvSpPr>
        <p:spPr>
          <a:xfrm rot="511654">
            <a:off x="7412690" y="160170"/>
            <a:ext cx="1395132" cy="11934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From CppCon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2017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7E9B19E-01BF-164B-771D-C114C34A1065}"/>
              </a:ext>
            </a:extLst>
          </p:cNvPr>
          <p:cNvSpPr/>
          <p:nvPr/>
        </p:nvSpPr>
        <p:spPr>
          <a:xfrm>
            <a:off x="4610100" y="2176059"/>
            <a:ext cx="459949" cy="856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435883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rt_interface</a:t>
            </a:r>
            <a:r>
              <a:rPr lang="en-US" sz="2800" dirty="0"/>
              <a:t> (user code)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4040188" cy="514350"/>
          </a:xfrm>
        </p:spPr>
        <p:txBody>
          <a:bodyPr/>
          <a:lstStyle/>
          <a:p>
            <a:r>
              <a:rPr lang="en-US" dirty="0"/>
              <a:t>COM IDL-style extensions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>
          <a:xfrm>
            <a:off x="4572000" y="826294"/>
            <a:ext cx="3810000" cy="514350"/>
          </a:xfrm>
        </p:spPr>
        <p:txBody>
          <a:bodyPr>
            <a:normAutofit/>
          </a:bodyPr>
          <a:lstStyle/>
          <a:p>
            <a:r>
              <a:rPr lang="en-US" dirty="0"/>
              <a:t>Proposed (strawman)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9ED19-9042-4804-81A9-A8DA8FB10A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57200" y="1276350"/>
            <a:ext cx="4343400" cy="3733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object,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spc="-100" dirty="0" err="1">
                <a:latin typeface="Consolas" panose="020B0609020204030204" pitchFamily="49" charset="0"/>
                <a:cs typeface="Cascadia Mono" panose="020B0609020000020004" pitchFamily="49" charset="0"/>
              </a:rPr>
              <a:t>uuid</a:t>
            </a:r>
            <a:r>
              <a:rPr lang="en-US" sz="1400" spc="-100" dirty="0">
                <a:latin typeface="Consolas" panose="020B0609020204030204" pitchFamily="49" charset="0"/>
                <a:cs typeface="Cascadia Mono" panose="020B0609020000020004" pitchFamily="49" charset="0"/>
              </a:rPr>
              <a:t>(a03d1420-b1ec-11d0-8c3a-00c04fc31d2f)</a:t>
            </a:r>
            <a:r>
              <a:rPr lang="en-US" sz="1400" spc="-1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interface </a:t>
            </a: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IFoo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: 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IInspectable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 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propget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]</a:t>
            </a:r>
            <a:b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HRESULT </a:t>
            </a: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Get(</a:t>
            </a:r>
            <a:b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   [in]</a:t>
            </a: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UINT key,</a:t>
            </a:r>
            <a:b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   [out, 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retval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] </a:t>
            </a:r>
            <a:r>
              <a:rPr lang="en-US" sz="1400" dirty="0" err="1">
                <a:latin typeface="Consolas" panose="020B0609020204030204" pitchFamily="49" charset="0"/>
                <a:cs typeface="Cascadia Mono" panose="020B0609020000020004" pitchFamily="49" charset="0"/>
              </a:rPr>
              <a:t>SomeClass</a:t>
            </a: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** value</a:t>
            </a:r>
            <a:b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  );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[</a:t>
            </a:r>
            <a:r>
              <a:rPr lang="en-US" sz="1400" dirty="0" err="1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propput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]</a:t>
            </a:r>
            <a:b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HRESULT </a:t>
            </a: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Set(</a:t>
            </a:r>
            <a:b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    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[in]</a:t>
            </a: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UINT key,</a:t>
            </a:r>
            <a:b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ascadia Mono" panose="020B0609020000020004" pitchFamily="49" charset="0"/>
              </a:rPr>
              <a:t>      [in]</a:t>
            </a: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ascadia Mono" panose="020B0609020000020004" pitchFamily="49" charset="0"/>
              </a:rPr>
              <a:t>SomeClass</a:t>
            </a: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* value</a:t>
            </a:r>
            <a:b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  );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};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572000" y="1276350"/>
            <a:ext cx="4572000" cy="1447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(rt_interface&lt;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"a03d1420-b1ec-11d0-8c3a-00c04fc31d2f"</a:t>
            </a:r>
            <a:r>
              <a:rPr 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&gt;)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IFoo {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property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UINT,SomeClass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value;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1CE595-B24F-701F-27ED-18518D062703}"/>
              </a:ext>
            </a:extLst>
          </p:cNvPr>
          <p:cNvSpPr/>
          <p:nvPr/>
        </p:nvSpPr>
        <p:spPr>
          <a:xfrm rot="511654">
            <a:off x="7412690" y="160170"/>
            <a:ext cx="1395132" cy="11934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From CppCon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2017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A7DD54F-C772-0B88-9593-B1CD7747EF43}"/>
              </a:ext>
            </a:extLst>
          </p:cNvPr>
          <p:cNvSpPr/>
          <p:nvPr/>
        </p:nvSpPr>
        <p:spPr>
          <a:xfrm>
            <a:off x="4110826" y="1076051"/>
            <a:ext cx="459949" cy="856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422456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488543" y="2952750"/>
            <a:ext cx="1679576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43521" y="3632373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obj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, .lib,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dll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3" y="3632373"/>
            <a:ext cx="1679576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winmd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When you can’t express it all in C++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964406"/>
            <a:ext cx="3589697" cy="514350"/>
          </a:xfrm>
        </p:spPr>
        <p:txBody>
          <a:bodyPr/>
          <a:lstStyle/>
          <a:p>
            <a:pPr algn="ctr"/>
            <a:r>
              <a:rPr lang="en-US" dirty="0"/>
              <a:t>C++/CX</a:t>
            </a:r>
            <a:r>
              <a:rPr lang="en-US" b="0" dirty="0"/>
              <a:t> (for WinRT)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876800" y="971550"/>
            <a:ext cx="3589697" cy="514350"/>
          </a:xfrm>
        </p:spPr>
        <p:txBody>
          <a:bodyPr/>
          <a:lstStyle/>
          <a:p>
            <a:pPr algn="ctr"/>
            <a:r>
              <a:rPr lang="en-US" dirty="0"/>
              <a:t>Proposed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708C90-7C07-431C-983F-E97A77ADBCD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67401" y="1581150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67401" y="2266950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cpp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67400" y="2948528"/>
            <a:ext cx="1679577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C++ compiler</a:t>
            </a:r>
          </a:p>
        </p:txBody>
      </p:sp>
      <p:sp>
        <p:nvSpPr>
          <p:cNvPr id="30" name="Arrow: Down 29"/>
          <p:cNvSpPr/>
          <p:nvPr/>
        </p:nvSpPr>
        <p:spPr>
          <a:xfrm>
            <a:off x="6549670" y="2095500"/>
            <a:ext cx="381000" cy="1009650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8000" y="3638079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obj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, .lib,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dll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47882" y="3638079"/>
            <a:ext cx="1679576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winmd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2" name="Arrow: Down 21"/>
          <p:cNvSpPr/>
          <p:nvPr/>
        </p:nvSpPr>
        <p:spPr>
          <a:xfrm>
            <a:off x="7048323" y="3409950"/>
            <a:ext cx="381000" cy="381000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3" name="Arrow: Down 22"/>
          <p:cNvSpPr/>
          <p:nvPr/>
        </p:nvSpPr>
        <p:spPr>
          <a:xfrm>
            <a:off x="6051194" y="3407604"/>
            <a:ext cx="381000" cy="381000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1352550"/>
            <a:ext cx="8153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491325" y="1572687"/>
            <a:ext cx="1679579" cy="618678"/>
            <a:chOff x="533400" y="1581150"/>
            <a:chExt cx="1679579" cy="618678"/>
          </a:xfrm>
        </p:grpSpPr>
        <p:grpSp>
          <p:nvGrpSpPr>
            <p:cNvPr id="38" name="Group 37"/>
            <p:cNvGrpSpPr/>
            <p:nvPr/>
          </p:nvGrpSpPr>
          <p:grpSpPr>
            <a:xfrm>
              <a:off x="533400" y="1581150"/>
              <a:ext cx="1679579" cy="618678"/>
              <a:chOff x="533400" y="1581150"/>
              <a:chExt cx="1679579" cy="61867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33403" y="1581150"/>
                <a:ext cx="1679576" cy="609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 flipH="1">
                <a:off x="533400" y="1590228"/>
                <a:ext cx="1679576" cy="6096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533400" y="1585689"/>
              <a:ext cx="1679576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.h – with extensions 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491325" y="2257872"/>
            <a:ext cx="1679579" cy="618678"/>
            <a:chOff x="533400" y="1581150"/>
            <a:chExt cx="1679579" cy="618678"/>
          </a:xfrm>
        </p:grpSpPr>
        <p:grpSp>
          <p:nvGrpSpPr>
            <p:cNvPr id="48" name="Group 47"/>
            <p:cNvGrpSpPr/>
            <p:nvPr/>
          </p:nvGrpSpPr>
          <p:grpSpPr>
            <a:xfrm>
              <a:off x="533400" y="1581150"/>
              <a:ext cx="1679579" cy="618678"/>
              <a:chOff x="533400" y="1581150"/>
              <a:chExt cx="1679579" cy="618678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533403" y="1581150"/>
                <a:ext cx="1679576" cy="609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51" name="Right Triangle 50"/>
              <p:cNvSpPr/>
              <p:nvPr/>
            </p:nvSpPr>
            <p:spPr>
              <a:xfrm flipH="1">
                <a:off x="533400" y="1590228"/>
                <a:ext cx="1679576" cy="609600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49" name="Rectangle 48"/>
            <p:cNvSpPr/>
            <p:nvPr/>
          </p:nvSpPr>
          <p:spPr>
            <a:xfrm>
              <a:off x="533400" y="1585689"/>
              <a:ext cx="1679576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.</a:t>
              </a: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cpp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 – with extensions 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491325" y="2948211"/>
            <a:ext cx="1679576" cy="614139"/>
            <a:chOff x="533400" y="1585689"/>
            <a:chExt cx="1679576" cy="614139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533400" y="1590228"/>
              <a:ext cx="1679576" cy="609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33400" y="1585689"/>
              <a:ext cx="1679576" cy="609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rPr>
                <a:t>C++ compiler – with extensions </a:t>
              </a:r>
            </a:p>
          </p:txBody>
        </p:sp>
      </p:grpSp>
      <p:sp>
        <p:nvSpPr>
          <p:cNvPr id="62" name="Arrow: Down 61"/>
          <p:cNvSpPr/>
          <p:nvPr/>
        </p:nvSpPr>
        <p:spPr>
          <a:xfrm>
            <a:off x="2640854" y="3412296"/>
            <a:ext cx="381000" cy="381000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3" name="Arrow: Down 62"/>
          <p:cNvSpPr/>
          <p:nvPr/>
        </p:nvSpPr>
        <p:spPr>
          <a:xfrm>
            <a:off x="1643725" y="3409950"/>
            <a:ext cx="381000" cy="381000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6" name="Arrow: Down 15"/>
          <p:cNvSpPr/>
          <p:nvPr/>
        </p:nvSpPr>
        <p:spPr>
          <a:xfrm>
            <a:off x="2178716" y="2095500"/>
            <a:ext cx="381000" cy="1009650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011DF-89D0-2476-7058-A6D9489DEBBB}"/>
              </a:ext>
            </a:extLst>
          </p:cNvPr>
          <p:cNvSpPr/>
          <p:nvPr/>
        </p:nvSpPr>
        <p:spPr>
          <a:xfrm rot="511654">
            <a:off x="7412690" y="160170"/>
            <a:ext cx="1395132" cy="11934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From CppCon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2017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C069439-0DDB-2119-CDBE-33CCC416308F}"/>
              </a:ext>
            </a:extLst>
          </p:cNvPr>
          <p:cNvSpPr/>
          <p:nvPr/>
        </p:nvSpPr>
        <p:spPr>
          <a:xfrm>
            <a:off x="4347710" y="2176059"/>
            <a:ext cx="459949" cy="856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819986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443521" y="1581150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43521" y="4318173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obj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, .lib,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dll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3403" y="4318173"/>
            <a:ext cx="1679576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winmd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When you can’t express it all in C++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964406"/>
            <a:ext cx="3589697" cy="514350"/>
          </a:xfrm>
        </p:spPr>
        <p:txBody>
          <a:bodyPr/>
          <a:lstStyle/>
          <a:p>
            <a:pPr algn="ctr"/>
            <a:r>
              <a:rPr lang="en-US" dirty="0"/>
              <a:t>C++/WinRT IDL </a:t>
            </a:r>
            <a:r>
              <a:rPr lang="en-US" b="0" dirty="0"/>
              <a:t>(</a:t>
            </a:r>
            <a:r>
              <a:rPr lang="en-US" b="0"/>
              <a:t>like COM</a:t>
            </a:r>
            <a:r>
              <a:rPr lang="en-US" b="0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876800" y="971550"/>
            <a:ext cx="3589697" cy="514350"/>
          </a:xfrm>
        </p:spPr>
        <p:txBody>
          <a:bodyPr/>
          <a:lstStyle/>
          <a:p>
            <a:pPr algn="ctr"/>
            <a:r>
              <a:rPr lang="en-US" dirty="0"/>
              <a:t>Proposed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708C90-7C07-431C-983F-E97A77ADBCD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3" y="1581150"/>
            <a:ext cx="1679576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idl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 – C-like source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43522" y="2952750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cpp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3" y="2266950"/>
            <a:ext cx="1679576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MIDL compiler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3" y="2952750"/>
            <a:ext cx="1679576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generated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i.c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, _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p.c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, .h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43521" y="3638550"/>
            <a:ext cx="1679577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C++ compiler</a:t>
            </a:r>
          </a:p>
        </p:txBody>
      </p:sp>
      <p:sp>
        <p:nvSpPr>
          <p:cNvPr id="15" name="Arrow: Down 14"/>
          <p:cNvSpPr/>
          <p:nvPr/>
        </p:nvSpPr>
        <p:spPr>
          <a:xfrm>
            <a:off x="1220791" y="2088356"/>
            <a:ext cx="381000" cy="2388394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6" name="Arrow: Down 15"/>
          <p:cNvSpPr/>
          <p:nvPr/>
        </p:nvSpPr>
        <p:spPr>
          <a:xfrm>
            <a:off x="3125791" y="2088356"/>
            <a:ext cx="381000" cy="2388394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67401" y="2266950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867401" y="2952750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cpp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67400" y="3634328"/>
            <a:ext cx="1679577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C++ compiler</a:t>
            </a:r>
          </a:p>
        </p:txBody>
      </p:sp>
      <p:sp>
        <p:nvSpPr>
          <p:cNvPr id="30" name="Arrow: Down 29"/>
          <p:cNvSpPr/>
          <p:nvPr/>
        </p:nvSpPr>
        <p:spPr>
          <a:xfrm>
            <a:off x="6549670" y="2781300"/>
            <a:ext cx="381000" cy="1009650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31" name="Arrow: Down 30"/>
          <p:cNvSpPr/>
          <p:nvPr/>
        </p:nvSpPr>
        <p:spPr>
          <a:xfrm rot="16200000">
            <a:off x="2151006" y="3096042"/>
            <a:ext cx="381000" cy="399215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58000" y="4323879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obj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, .lib,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dll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47882" y="4323879"/>
            <a:ext cx="1679576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winmd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2" name="Arrow: Down 21"/>
          <p:cNvSpPr/>
          <p:nvPr/>
        </p:nvSpPr>
        <p:spPr>
          <a:xfrm>
            <a:off x="7048323" y="4095750"/>
            <a:ext cx="381000" cy="381000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3" name="Arrow: Down 22"/>
          <p:cNvSpPr/>
          <p:nvPr/>
        </p:nvSpPr>
        <p:spPr>
          <a:xfrm>
            <a:off x="6051194" y="4093404"/>
            <a:ext cx="381000" cy="381000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7" name="Equals 26"/>
          <p:cNvSpPr/>
          <p:nvPr/>
        </p:nvSpPr>
        <p:spPr>
          <a:xfrm>
            <a:off x="2133600" y="1679705"/>
            <a:ext cx="381000" cy="399215"/>
          </a:xfrm>
          <a:prstGeom prst="mathEqual">
            <a:avLst/>
          </a:prstGeom>
          <a:solidFill>
            <a:srgbClr val="FF9999"/>
          </a:solidFill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2038350"/>
            <a:ext cx="8153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3D00F0-80B1-177B-E55F-DE61476DF80E}"/>
              </a:ext>
            </a:extLst>
          </p:cNvPr>
          <p:cNvSpPr/>
          <p:nvPr/>
        </p:nvSpPr>
        <p:spPr>
          <a:xfrm rot="511654">
            <a:off x="7412690" y="160170"/>
            <a:ext cx="1395132" cy="11934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From CppCon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2017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85A99B2-EF9E-BEF9-A56B-A663741D88A6}"/>
              </a:ext>
            </a:extLst>
          </p:cNvPr>
          <p:cNvSpPr/>
          <p:nvPr/>
        </p:nvSpPr>
        <p:spPr>
          <a:xfrm>
            <a:off x="4347710" y="2899629"/>
            <a:ext cx="459949" cy="856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86823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>
            <a:noAutofit/>
          </a:bodyPr>
          <a:lstStyle/>
          <a:p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Consolas" panose="020B0609020204030204" pitchFamily="49" charset="0"/>
                <a:ea typeface="+mj-ea"/>
                <a:cs typeface="+mj-cs"/>
              </a:rPr>
              <a:t>podio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(particle physics data models)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64653"/>
                </a:solidFill>
                <a:effectLst>
                  <a:outerShdw blurRad="25400" dist="25400" dir="2700000" algn="tl" rotWithShape="0">
                    <a:prstClr val="black">
                      <a:alpha val="25000"/>
                    </a:prstClr>
                  </a:outerShdw>
                </a:effectLst>
                <a:uLnTx/>
                <a:uFillTx/>
                <a:latin typeface="Bookman Old Style"/>
                <a:ea typeface="+mj-ea"/>
                <a:cs typeface="+mj-cs"/>
              </a:rPr>
              <a:t>Benedikt Hegner, Axel Naumann</a:t>
            </a: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819150"/>
            <a:ext cx="4040188" cy="514350"/>
          </a:xfrm>
        </p:spPr>
        <p:txBody>
          <a:bodyPr/>
          <a:lstStyle/>
          <a:p>
            <a:r>
              <a:rPr lang="en-US" dirty="0"/>
              <a:t>Today (separate YAML script)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3"/>
          </p:nvPr>
        </p:nvSpPr>
        <p:spPr>
          <a:xfrm>
            <a:off x="4883841" y="826294"/>
            <a:ext cx="3810000" cy="514350"/>
          </a:xfrm>
        </p:spPr>
        <p:txBody>
          <a:bodyPr>
            <a:normAutofit/>
          </a:bodyPr>
          <a:lstStyle/>
          <a:p>
            <a:r>
              <a:rPr lang="en-US" dirty="0"/>
              <a:t>Proposed (strawman)</a:t>
            </a:r>
            <a:endParaRPr lang="en-US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9ED19-9042-4804-81A9-A8DA8FB10A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57200" y="1276350"/>
            <a:ext cx="3962400" cy="3733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 err="1">
                <a:latin typeface="Consolas" panose="020B0609020204030204" pitchFamily="49" charset="0"/>
                <a:cs typeface="Cascadia Mono" panose="020B0609020000020004" pitchFamily="49" charset="0"/>
              </a:rPr>
              <a:t>ExampleHit</a:t>
            </a: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: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 Description : "Example Hit"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 Author      : "B. Hegner"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 Members: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  - double x      // x-coordinate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  - double y      // y-coordinate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  - double z      // z-coordinate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dirty="0">
                <a:latin typeface="Consolas" panose="020B0609020204030204" pitchFamily="49" charset="0"/>
                <a:cs typeface="Cascadia Mono" panose="020B0609020000020004" pitchFamily="49" charset="0"/>
              </a:rPr>
              <a:t>   - double energy // measured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883840" y="1276350"/>
            <a:ext cx="4267200" cy="1447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podio</a:t>
            </a:r>
            <a:r>
              <a:rPr 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::datatype)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ExampleHit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string Description =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"Example Hit"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string Author      =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"B. Hegner"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0"/>
              </a:spcBef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x; 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x-coordinate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y; 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y-coordinate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z; 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z-coordinate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energy;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measured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sz="1400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71057" y="3867150"/>
            <a:ext cx="3651966" cy="9834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default + enforce: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 constexpr static strings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generate: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 same 5 classes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how: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 during normal C++ compilation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54311-A9DD-4A91-81ED-F0175D3CDD0E}"/>
              </a:ext>
            </a:extLst>
          </p:cNvPr>
          <p:cNvSpPr/>
          <p:nvPr/>
        </p:nvSpPr>
        <p:spPr>
          <a:xfrm>
            <a:off x="642385" y="3867151"/>
            <a:ext cx="3651966" cy="98349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generate: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5 interrelated classes…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X,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XCollection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XConst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XData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XObj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how: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 separate code generator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CABDCB-C71C-C7FC-6A17-D863468CF6B7}"/>
              </a:ext>
            </a:extLst>
          </p:cNvPr>
          <p:cNvSpPr/>
          <p:nvPr/>
        </p:nvSpPr>
        <p:spPr>
          <a:xfrm rot="511654">
            <a:off x="7412690" y="160170"/>
            <a:ext cx="1395132" cy="11934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From CppCon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2017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7E3FDC7-A33C-F217-5506-7DA768E9ADBF}"/>
              </a:ext>
            </a:extLst>
          </p:cNvPr>
          <p:cNvSpPr/>
          <p:nvPr/>
        </p:nvSpPr>
        <p:spPr>
          <a:xfrm>
            <a:off x="4317561" y="1775764"/>
            <a:ext cx="459949" cy="856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258105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CCF49-2EAB-03CF-4C9C-04E5B77E4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82FD3C-05E2-9922-6EF0-C25E27C1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Cool Things in C++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D5A1D0-BEE0-20B5-8B37-C1833DAE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ACAAF-9A64-5A46-F723-4E7E33753EA7}"/>
              </a:ext>
            </a:extLst>
          </p:cNvPr>
          <p:cNvSpPr/>
          <p:nvPr/>
        </p:nvSpPr>
        <p:spPr>
          <a:xfrm>
            <a:off x="673525" y="2289301"/>
            <a:ext cx="1315040" cy="12755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Thing 1</a:t>
            </a:r>
          </a:p>
          <a:p>
            <a:pPr algn="ctr"/>
            <a:endParaRPr lang="en-US" sz="2000" dirty="0">
              <a:solidFill>
                <a:srgbClr val="FFFF00"/>
              </a:solidFill>
            </a:endParaRPr>
          </a:p>
          <a:p>
            <a:pPr algn="ctr"/>
            <a:r>
              <a:rPr lang="en-US" sz="2000" b="1" dirty="0">
                <a:solidFill>
                  <a:srgbClr val="FFFF00"/>
                </a:solidFill>
                <a:sym typeface="Symbol" panose="05050102010706020507" pitchFamily="18" charset="2"/>
              </a:rPr>
              <a:t> £</a:t>
            </a:r>
            <a:r>
              <a:rPr lang="en-US" sz="2000" b="1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5BE0CF-00D0-4216-114A-1903073BC6FC}"/>
              </a:ext>
            </a:extLst>
          </p:cNvPr>
          <p:cNvSpPr/>
          <p:nvPr/>
        </p:nvSpPr>
        <p:spPr>
          <a:xfrm>
            <a:off x="2678930" y="1445342"/>
            <a:ext cx="3687360" cy="30224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>
                  <a:reflection blurRad="6350" stA="50000" endA="300" endPos="63000" dist="63500" dir="5400000" sy="-100000" algn="bl" rotWithShape="0"/>
                </a:effectLst>
              </a:rPr>
              <a:t>Thing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33F4FA-7D07-BA5E-6D5C-BEF0569A8C22}"/>
              </a:ext>
            </a:extLst>
          </p:cNvPr>
          <p:cNvGrpSpPr/>
          <p:nvPr/>
        </p:nvGrpSpPr>
        <p:grpSpPr>
          <a:xfrm>
            <a:off x="7025158" y="2288586"/>
            <a:ext cx="1315038" cy="1276962"/>
            <a:chOff x="5275004" y="3411734"/>
            <a:chExt cx="1718188" cy="1668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D85EF0-0208-BBCF-D023-2A7C14915725}"/>
                </a:ext>
              </a:extLst>
            </p:cNvPr>
            <p:cNvSpPr/>
            <p:nvPr/>
          </p:nvSpPr>
          <p:spPr>
            <a:xfrm>
              <a:off x="5275005" y="3411734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E73F9F-2213-C0B4-CBFE-39ECE7503C2F}"/>
                </a:ext>
              </a:extLst>
            </p:cNvPr>
            <p:cNvSpPr/>
            <p:nvPr/>
          </p:nvSpPr>
          <p:spPr>
            <a:xfrm>
              <a:off x="5275004" y="4781069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904DAE-B510-33AD-05E2-32823B50954B}"/>
                </a:ext>
              </a:extLst>
            </p:cNvPr>
            <p:cNvSpPr/>
            <p:nvPr/>
          </p:nvSpPr>
          <p:spPr>
            <a:xfrm>
              <a:off x="5275005" y="3754068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3D2DE2-AB25-25CE-84C3-E7E6A1A296C2}"/>
                </a:ext>
              </a:extLst>
            </p:cNvPr>
            <p:cNvSpPr/>
            <p:nvPr/>
          </p:nvSpPr>
          <p:spPr>
            <a:xfrm>
              <a:off x="5275005" y="4096402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3CB1A1-10B5-0287-9B84-AB0F5BC0D978}"/>
                </a:ext>
              </a:extLst>
            </p:cNvPr>
            <p:cNvSpPr/>
            <p:nvPr/>
          </p:nvSpPr>
          <p:spPr>
            <a:xfrm>
              <a:off x="5275005" y="4438736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87968E6-4639-8148-42D1-C1EB723538EA}"/>
              </a:ext>
            </a:extLst>
          </p:cNvPr>
          <p:cNvSpPr/>
          <p:nvPr/>
        </p:nvSpPr>
        <p:spPr>
          <a:xfrm>
            <a:off x="2057400" y="1091381"/>
            <a:ext cx="6688394" cy="38714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524000" y="4318173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obj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, .lib,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dll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When you can’t express it all in C++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964406"/>
            <a:ext cx="3589697" cy="514350"/>
          </a:xfrm>
        </p:spPr>
        <p:txBody>
          <a:bodyPr/>
          <a:lstStyle/>
          <a:p>
            <a:pPr algn="ctr"/>
            <a:r>
              <a:rPr lang="en-US" dirty="0" err="1"/>
              <a:t>podio</a:t>
            </a:r>
            <a:r>
              <a:rPr lang="en-US" dirty="0"/>
              <a:t> YAML</a:t>
            </a:r>
            <a:endParaRPr lang="en-US" b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876800" y="971550"/>
            <a:ext cx="3589697" cy="514350"/>
          </a:xfrm>
        </p:spPr>
        <p:txBody>
          <a:bodyPr/>
          <a:lstStyle/>
          <a:p>
            <a:pPr algn="ctr"/>
            <a:r>
              <a:rPr lang="en-US" dirty="0"/>
              <a:t>Proposed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708C90-7C07-431C-983F-E97A77ADBCD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0" y="1581150"/>
            <a:ext cx="1679576" cy="60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-2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yaml</a:t>
            </a:r>
            <a:r>
              <a:rPr kumimoji="0" lang="en-US" sz="16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 – structured text script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24001" y="2952750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generated C++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24000" y="2266950"/>
            <a:ext cx="1679576" cy="6096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code generator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24000" y="3638550"/>
            <a:ext cx="1679577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C++ compiler</a:t>
            </a:r>
          </a:p>
        </p:txBody>
      </p:sp>
      <p:sp>
        <p:nvSpPr>
          <p:cNvPr id="16" name="Arrow: Down 15"/>
          <p:cNvSpPr/>
          <p:nvPr/>
        </p:nvSpPr>
        <p:spPr>
          <a:xfrm>
            <a:off x="2206270" y="2088356"/>
            <a:ext cx="381000" cy="2388394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67401" y="2952750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C++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67400" y="3634328"/>
            <a:ext cx="1679577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C++ compiler</a:t>
            </a:r>
          </a:p>
        </p:txBody>
      </p:sp>
      <p:sp>
        <p:nvSpPr>
          <p:cNvPr id="30" name="Arrow: Down 29"/>
          <p:cNvSpPr/>
          <p:nvPr/>
        </p:nvSpPr>
        <p:spPr>
          <a:xfrm>
            <a:off x="6549670" y="3409950"/>
            <a:ext cx="381000" cy="381000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867400" y="4323879"/>
            <a:ext cx="1679576" cy="6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obj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, .lib,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dll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2" name="Arrow: Down 21"/>
          <p:cNvSpPr/>
          <p:nvPr/>
        </p:nvSpPr>
        <p:spPr>
          <a:xfrm>
            <a:off x="6549670" y="4095750"/>
            <a:ext cx="381000" cy="381000"/>
          </a:xfrm>
          <a:prstGeom prst="downArrow">
            <a:avLst/>
          </a:prstGeom>
          <a:solidFill>
            <a:schemeClr val="accent1">
              <a:lumMod val="20000"/>
              <a:lumOff val="80000"/>
              <a:alpha val="29804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3400" y="2038350"/>
            <a:ext cx="8153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25E01-323A-CC18-2FDF-DF14ED1796EE}"/>
              </a:ext>
            </a:extLst>
          </p:cNvPr>
          <p:cNvSpPr/>
          <p:nvPr/>
        </p:nvSpPr>
        <p:spPr>
          <a:xfrm rot="511654">
            <a:off x="7412690" y="160170"/>
            <a:ext cx="1395132" cy="11934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From CppCon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tencil" panose="040409050D0802020404" pitchFamily="82" charset="0"/>
                <a:ea typeface="+mn-ea"/>
                <a:cs typeface="+mn-cs"/>
                <a:sym typeface="Arial"/>
              </a:rPr>
              <a:t>2017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B83CF5F-975B-5AF3-186C-5985A442F181}"/>
              </a:ext>
            </a:extLst>
          </p:cNvPr>
          <p:cNvSpPr/>
          <p:nvPr/>
        </p:nvSpPr>
        <p:spPr>
          <a:xfrm>
            <a:off x="4347710" y="2820114"/>
            <a:ext cx="459949" cy="85664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47561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EBD44CB-D707-D706-03F2-8EC9E3760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 funny thing happened on the way to the elevator…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3F8AE-F74B-C55C-A8BD-A0380D32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708C90-7C07-431C-983F-E97A77ADBCD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Arial"/>
                <a:sym typeface="Arial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128E3F-DC18-B828-E07C-4660904E3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51" y="1060689"/>
            <a:ext cx="3195761" cy="1797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92A0E2-7A70-3041-2491-5708D8B4C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627" y="1060688"/>
            <a:ext cx="3195761" cy="17976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089A45-074F-47A6-58D6-03A571F91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626" y="3025340"/>
            <a:ext cx="3195761" cy="17976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996908-CE24-8747-6E9F-4CDD6A45D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23" y="3025340"/>
            <a:ext cx="3195761" cy="17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9204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8F33-B8B6-9753-510F-95B54C29E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last example: </a:t>
            </a:r>
            <a:r>
              <a:rPr lang="en-US" dirty="0">
                <a:latin typeface="Consolas" panose="020B0609020204030204" pitchFamily="49" charset="0"/>
              </a:rPr>
              <a:t>#embed</a:t>
            </a:r>
            <a:r>
              <a:rPr lang="en-US" dirty="0"/>
              <a:t> + </a:t>
            </a:r>
            <a:r>
              <a:rPr lang="en-US" dirty="0">
                <a:latin typeface="Consolas" panose="020B0609020204030204" pitchFamily="49" charset="0"/>
              </a:rPr>
              <a:t>[:splice:]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AD32C-B4F8-19CC-EF30-B61BAAB00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756D2D-8FE3-3548-2A22-E1F7C966DCC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by Dan Katz…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D9175A-4619-6DDA-F876-584ADA0524E7}"/>
              </a:ext>
            </a:extLst>
          </p:cNvPr>
          <p:cNvGrpSpPr/>
          <p:nvPr/>
        </p:nvGrpSpPr>
        <p:grpSpPr>
          <a:xfrm>
            <a:off x="3529787" y="1480977"/>
            <a:ext cx="5481478" cy="2751805"/>
            <a:chOff x="892277" y="2279853"/>
            <a:chExt cx="2558846" cy="27518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72936B-462C-022B-3CFA-4143361353D7}"/>
                </a:ext>
              </a:extLst>
            </p:cNvPr>
            <p:cNvSpPr/>
            <p:nvPr/>
          </p:nvSpPr>
          <p:spPr>
            <a:xfrm>
              <a:off x="892277" y="2571749"/>
              <a:ext cx="2558846" cy="24599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ts val="2025"/>
                </a:lnSpc>
                <a:buNone/>
              </a:pPr>
              <a:r>
                <a:rPr lang="en-US" sz="18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main() {</a:t>
              </a:r>
            </a:p>
            <a:p>
              <a:pPr>
                <a:lnSpc>
                  <a:spcPts val="2025"/>
                </a:lnSpc>
                <a:buNone/>
              </a:pPr>
              <a:r>
                <a:rPr lang="en-US" sz="18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  constexpr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8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8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char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8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[] = {</a:t>
              </a:r>
            </a:p>
            <a:p>
              <a:pPr>
                <a:lnSpc>
                  <a:spcPts val="2025"/>
                </a:lnSpc>
                <a:buNone/>
              </a:pPr>
              <a:r>
                <a:rPr lang="en-US" sz="18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    #embed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8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test.json</a:t>
              </a:r>
              <a:r>
                <a:rPr lang="en-US" sz="1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2025"/>
                </a:lnSpc>
                <a:buNone/>
              </a:pP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, </a:t>
              </a:r>
              <a:r>
                <a:rPr lang="en-US" sz="1800" b="0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endPara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2025"/>
                </a:lnSpc>
                <a:buNone/>
              </a:pP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};</a:t>
              </a:r>
            </a:p>
            <a:p>
              <a:pPr>
                <a:lnSpc>
                  <a:spcPts val="2025"/>
                </a:lnSpc>
                <a:buNone/>
              </a:pPr>
              <a:r>
                <a:rPr lang="en-US" sz="18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  constexpr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8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auto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v = [:</a:t>
              </a:r>
              <a:r>
                <a:rPr lang="en-US" sz="18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parse_json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8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json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):];</a:t>
              </a:r>
            </a:p>
            <a:p>
              <a:pPr>
                <a:lnSpc>
                  <a:spcPts val="2025"/>
                </a:lnSpc>
                <a:buNone/>
              </a:pP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std::</a:t>
              </a:r>
              <a:r>
                <a:rPr lang="en-US" sz="18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println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8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 field: {}\n number: {}"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pPr>
                <a:lnSpc>
                  <a:spcPts val="2025"/>
                </a:lnSpc>
                <a:buNone/>
              </a:pP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     </a:t>
              </a:r>
              <a:r>
                <a:rPr lang="en-US" sz="18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v.inner.field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8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v.inner.number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pPr>
                <a:lnSpc>
                  <a:spcPts val="2025"/>
                </a:lnSpc>
                <a:buNone/>
              </a:pPr>
              <a:r>
                <a:rPr lang="en-US" sz="1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AE53A0-1A0D-0599-E4B6-166D4E1583CA}"/>
                </a:ext>
              </a:extLst>
            </p:cNvPr>
            <p:cNvSpPr/>
            <p:nvPr/>
          </p:nvSpPr>
          <p:spPr>
            <a:xfrm>
              <a:off x="892277" y="2279853"/>
              <a:ext cx="2558846" cy="291896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Consolas" panose="020B0609020204030204" pitchFamily="49" charset="0"/>
                </a:rPr>
                <a:t>C++26 program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7AC7E5-8B28-6E00-A4A6-567917D438C4}"/>
              </a:ext>
            </a:extLst>
          </p:cNvPr>
          <p:cNvGrpSpPr/>
          <p:nvPr/>
        </p:nvGrpSpPr>
        <p:grpSpPr>
          <a:xfrm>
            <a:off x="4790767" y="4004351"/>
            <a:ext cx="2558846" cy="1040993"/>
            <a:chOff x="892277" y="2279853"/>
            <a:chExt cx="2558846" cy="104099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9E0F62-9345-EE9C-E740-6E81FC104610}"/>
                </a:ext>
              </a:extLst>
            </p:cNvPr>
            <p:cNvSpPr/>
            <p:nvPr/>
          </p:nvSpPr>
          <p:spPr>
            <a:xfrm>
              <a:off x="892277" y="2571750"/>
              <a:ext cx="2558846" cy="7490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800" dirty="0">
                  <a:latin typeface="Consolas" panose="020B0609020204030204" pitchFamily="49" charset="0"/>
                </a:rPr>
                <a:t> field: yes</a:t>
              </a:r>
            </a:p>
            <a:p>
              <a:r>
                <a:rPr lang="en-US" sz="1800" dirty="0">
                  <a:latin typeface="Consolas" panose="020B0609020204030204" pitchFamily="49" charset="0"/>
                </a:rPr>
                <a:t> number: 2996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35E1F24-1FE5-A2FF-1220-8C61AAAF0038}"/>
                </a:ext>
              </a:extLst>
            </p:cNvPr>
            <p:cNvSpPr/>
            <p:nvPr/>
          </p:nvSpPr>
          <p:spPr>
            <a:xfrm>
              <a:off x="892277" y="2279853"/>
              <a:ext cx="2558846" cy="291896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800" dirty="0">
                  <a:latin typeface="Consolas" panose="020B0609020204030204" pitchFamily="49" charset="0"/>
                </a:rPr>
                <a:t>output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BFE861F-642C-266C-0EFB-263EB3818C18}"/>
              </a:ext>
            </a:extLst>
          </p:cNvPr>
          <p:cNvSpPr/>
          <p:nvPr/>
        </p:nvSpPr>
        <p:spPr>
          <a:xfrm>
            <a:off x="4001734" y="2333003"/>
            <a:ext cx="2502305" cy="3244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29CF4D-D322-4893-8BAF-A7B95BFB8FA7}"/>
              </a:ext>
            </a:extLst>
          </p:cNvPr>
          <p:cNvSpPr/>
          <p:nvPr/>
        </p:nvSpPr>
        <p:spPr>
          <a:xfrm>
            <a:off x="6193557" y="3104831"/>
            <a:ext cx="2656246" cy="3244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A4620F-FB3C-78A9-4E47-E47113DA939E}"/>
              </a:ext>
            </a:extLst>
          </p:cNvPr>
          <p:cNvGrpSpPr/>
          <p:nvPr/>
        </p:nvGrpSpPr>
        <p:grpSpPr>
          <a:xfrm>
            <a:off x="361335" y="1594053"/>
            <a:ext cx="3640399" cy="2329017"/>
            <a:chOff x="361335" y="1594053"/>
            <a:chExt cx="3640399" cy="23290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F7107C4-375A-7717-FF7E-36A62688C528}"/>
                </a:ext>
              </a:extLst>
            </p:cNvPr>
            <p:cNvGrpSpPr/>
            <p:nvPr/>
          </p:nvGrpSpPr>
          <p:grpSpPr>
            <a:xfrm>
              <a:off x="361335" y="1594053"/>
              <a:ext cx="2750575" cy="2329017"/>
              <a:chOff x="892277" y="2279853"/>
              <a:chExt cx="2558846" cy="232901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3496E7-5F34-E38B-9B35-9E4608C0386A}"/>
                  </a:ext>
                </a:extLst>
              </p:cNvPr>
              <p:cNvSpPr/>
              <p:nvPr/>
            </p:nvSpPr>
            <p:spPr>
              <a:xfrm>
                <a:off x="892277" y="2571749"/>
                <a:ext cx="2558846" cy="203712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800" dirty="0">
                    <a:latin typeface="Consolas" panose="020B0609020204030204" pitchFamily="49" charset="0"/>
                  </a:rPr>
                  <a:t>{</a:t>
                </a:r>
                <a:br>
                  <a:rPr lang="en-US" sz="1800" dirty="0">
                    <a:latin typeface="Consolas" panose="020B0609020204030204" pitchFamily="49" charset="0"/>
                  </a:rPr>
                </a:br>
                <a:r>
                  <a:rPr lang="en-US" sz="1800" dirty="0">
                    <a:latin typeface="Consolas" panose="020B0609020204030204" pitchFamily="49" charset="0"/>
                  </a:rPr>
                  <a:t>  "outer": "text",</a:t>
                </a:r>
                <a:br>
                  <a:rPr lang="en-US" sz="1800" dirty="0">
                    <a:latin typeface="Consolas" panose="020B0609020204030204" pitchFamily="49" charset="0"/>
                  </a:rPr>
                </a:br>
                <a:r>
                  <a:rPr lang="en-US" sz="1800" dirty="0">
                    <a:latin typeface="Consolas" panose="020B0609020204030204" pitchFamily="49" charset="0"/>
                  </a:rPr>
                  <a:t>  "inner": {</a:t>
                </a:r>
                <a:br>
                  <a:rPr lang="en-US" sz="1800" dirty="0">
                    <a:latin typeface="Consolas" panose="020B0609020204030204" pitchFamily="49" charset="0"/>
                  </a:rPr>
                </a:br>
                <a:r>
                  <a:rPr lang="en-US" sz="1800" dirty="0">
                    <a:latin typeface="Consolas" panose="020B0609020204030204" pitchFamily="49" charset="0"/>
                  </a:rPr>
                  <a:t>    "field": "yes",</a:t>
                </a:r>
                <a:br>
                  <a:rPr lang="en-US" sz="1800" dirty="0">
                    <a:latin typeface="Consolas" panose="020B0609020204030204" pitchFamily="49" charset="0"/>
                  </a:rPr>
                </a:br>
                <a:r>
                  <a:rPr lang="en-US" sz="1800" dirty="0">
                    <a:latin typeface="Consolas" panose="020B0609020204030204" pitchFamily="49" charset="0"/>
                  </a:rPr>
                  <a:t>    "number": 2996</a:t>
                </a:r>
                <a:br>
                  <a:rPr lang="en-US" sz="1800" dirty="0">
                    <a:latin typeface="Consolas" panose="020B0609020204030204" pitchFamily="49" charset="0"/>
                  </a:rPr>
                </a:br>
                <a:r>
                  <a:rPr lang="en-US" sz="1800" dirty="0">
                    <a:latin typeface="Consolas" panose="020B0609020204030204" pitchFamily="49" charset="0"/>
                  </a:rPr>
                  <a:t>  }</a:t>
                </a:r>
                <a:br>
                  <a:rPr lang="en-US" sz="1800" dirty="0">
                    <a:latin typeface="Consolas" panose="020B0609020204030204" pitchFamily="49" charset="0"/>
                  </a:rPr>
                </a:br>
                <a:r>
                  <a:rPr lang="en-US" sz="1800" dirty="0">
                    <a:latin typeface="Consolas" panose="020B0609020204030204" pitchFamily="49" charset="0"/>
                  </a:rPr>
                  <a:t>}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098C245-DDB1-E0B1-1BB2-CAE902662810}"/>
                  </a:ext>
                </a:extLst>
              </p:cNvPr>
              <p:cNvSpPr/>
              <p:nvPr/>
            </p:nvSpPr>
            <p:spPr>
              <a:xfrm>
                <a:off x="892277" y="2279853"/>
                <a:ext cx="2558846" cy="291896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dirty="0" err="1">
                    <a:latin typeface="Consolas" panose="020B0609020204030204" pitchFamily="49" charset="0"/>
                  </a:rPr>
                  <a:t>test.json</a:t>
                </a:r>
                <a:endParaRPr lang="en-US" sz="1800" dirty="0">
                  <a:latin typeface="Consolas" panose="020B0609020204030204" pitchFamily="49" charset="0"/>
                </a:endParaRP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A31805-F4AE-4675-B69D-C3930C9D91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1910" y="2657467"/>
              <a:ext cx="889824" cy="1265603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BC7097-EB41-ACEA-FCB1-01FF84903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1910" y="1594053"/>
              <a:ext cx="889824" cy="73895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4332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40609B-7C87-F28C-B83A-49F724DDE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9ED19-9042-4804-81A9-A8DA8FB10A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958B41-82D0-E0CD-7334-F7B5233131C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>
                  <a:reflection blurRad="6350" stA="60000" endA="900" endPos="60000" dist="60007" dir="5400000" sy="-100000" algn="bl" rotWithShape="0"/>
                </a:effectLst>
                <a:uLnTx/>
                <a:uFillTx/>
                <a:latin typeface="Calibri"/>
                <a:ea typeface="+mn-ea"/>
                <a:cs typeface="+mn-cs"/>
              </a:rPr>
              <a:t>Welcome to C++’s next decade!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Conjecture: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Reflection+generation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will dominate the next decade of C++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Making easier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things that are difficult today (e.g., TMP, expression templates)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Making possible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things that are infeasible today (e.g., generative programming)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Expect multiple phases… the first phase was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added to draft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Standard C++ 48 hours ago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632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43AA6-5522-A1ED-72C8-772E051B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F0AB71-7549-9C98-B7D6-DB92F857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Cool Things in C++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AFF49-40F0-6F78-0B4C-1A6DC1500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C873F2-D0C7-B270-C983-07CABF5DA8D2}"/>
              </a:ext>
            </a:extLst>
          </p:cNvPr>
          <p:cNvSpPr/>
          <p:nvPr/>
        </p:nvSpPr>
        <p:spPr>
          <a:xfrm>
            <a:off x="673525" y="2289301"/>
            <a:ext cx="1315040" cy="12755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Thing 1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ym typeface="Symbol" panose="05050102010706020507" pitchFamily="18" charset="2"/>
              </a:rPr>
              <a:t> £</a:t>
            </a:r>
            <a:r>
              <a:rPr lang="en-US" sz="20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DF161F-5CB9-00B6-2C82-23F17D3168C9}"/>
              </a:ext>
            </a:extLst>
          </p:cNvPr>
          <p:cNvSpPr/>
          <p:nvPr/>
        </p:nvSpPr>
        <p:spPr>
          <a:xfrm>
            <a:off x="2678930" y="1445342"/>
            <a:ext cx="3687360" cy="30224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>
                  <a:reflection blurRad="6350" stA="50000" endA="300" endPos="63000" dist="63500" dir="5400000" sy="-100000" algn="bl" rotWithShape="0"/>
                </a:effectLst>
              </a:rPr>
              <a:t>Thing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C334ED-CDC3-DE15-55D1-C6139A63DF6D}"/>
              </a:ext>
            </a:extLst>
          </p:cNvPr>
          <p:cNvGrpSpPr/>
          <p:nvPr/>
        </p:nvGrpSpPr>
        <p:grpSpPr>
          <a:xfrm>
            <a:off x="7025158" y="2288586"/>
            <a:ext cx="1315038" cy="1276962"/>
            <a:chOff x="5275004" y="3411734"/>
            <a:chExt cx="1718188" cy="1668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CFFF05-11FC-4257-0262-00F4C99931D0}"/>
                </a:ext>
              </a:extLst>
            </p:cNvPr>
            <p:cNvSpPr/>
            <p:nvPr/>
          </p:nvSpPr>
          <p:spPr>
            <a:xfrm>
              <a:off x="5275005" y="3411734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855783-8C17-8657-E508-901B763DAFDA}"/>
                </a:ext>
              </a:extLst>
            </p:cNvPr>
            <p:cNvSpPr/>
            <p:nvPr/>
          </p:nvSpPr>
          <p:spPr>
            <a:xfrm>
              <a:off x="5275004" y="4781069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5870C7-9706-6AAA-6146-25EB3B6BB369}"/>
                </a:ext>
              </a:extLst>
            </p:cNvPr>
            <p:cNvSpPr/>
            <p:nvPr/>
          </p:nvSpPr>
          <p:spPr>
            <a:xfrm>
              <a:off x="5275005" y="3754068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588C77-FD3C-565B-4937-D21253A2D17D}"/>
                </a:ext>
              </a:extLst>
            </p:cNvPr>
            <p:cNvSpPr/>
            <p:nvPr/>
          </p:nvSpPr>
          <p:spPr>
            <a:xfrm>
              <a:off x="5275005" y="4096402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DADC0D-2F83-F79C-122F-841CDA4DD8CB}"/>
                </a:ext>
              </a:extLst>
            </p:cNvPr>
            <p:cNvSpPr/>
            <p:nvPr/>
          </p:nvSpPr>
          <p:spPr>
            <a:xfrm>
              <a:off x="5275005" y="4438736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CCAEA94-2E7D-DB73-EFCA-CBAFD4D520CD}"/>
              </a:ext>
            </a:extLst>
          </p:cNvPr>
          <p:cNvSpPr/>
          <p:nvPr/>
        </p:nvSpPr>
        <p:spPr>
          <a:xfrm>
            <a:off x="6764592" y="1091381"/>
            <a:ext cx="1981201" cy="38714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7CB749-28EE-2A18-24F3-CD4289566CA7}"/>
              </a:ext>
            </a:extLst>
          </p:cNvPr>
          <p:cNvSpPr/>
          <p:nvPr/>
        </p:nvSpPr>
        <p:spPr>
          <a:xfrm>
            <a:off x="302339" y="1116770"/>
            <a:ext cx="1981201" cy="38714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1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D0838-5877-0DBE-3547-7EFB3AB0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7FBE3C-A975-C67B-AF26-3520213A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Cool Things in C++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F505C-F0DD-45C7-9408-D64D7BDB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DC5013-22BF-9C08-64A5-E1108AE02472}"/>
              </a:ext>
            </a:extLst>
          </p:cNvPr>
          <p:cNvSpPr/>
          <p:nvPr/>
        </p:nvSpPr>
        <p:spPr>
          <a:xfrm>
            <a:off x="673525" y="2289301"/>
            <a:ext cx="1315040" cy="12755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Thing 1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ym typeface="Symbol" panose="05050102010706020507" pitchFamily="18" charset="2"/>
              </a:rPr>
              <a:t> £</a:t>
            </a:r>
            <a:r>
              <a:rPr lang="en-US" sz="20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60C1B4-8C75-90B9-B3E9-5D71242333A7}"/>
              </a:ext>
            </a:extLst>
          </p:cNvPr>
          <p:cNvSpPr/>
          <p:nvPr/>
        </p:nvSpPr>
        <p:spPr>
          <a:xfrm>
            <a:off x="2678930" y="1445342"/>
            <a:ext cx="3687360" cy="30224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>
                  <a:reflection blurRad="6350" stA="50000" endA="300" endPos="63000" dist="63500" dir="5400000" sy="-100000" algn="bl" rotWithShape="0"/>
                </a:effectLst>
              </a:rPr>
              <a:t>Thing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C8F836-33D9-96BF-A740-5E694CB3377D}"/>
              </a:ext>
            </a:extLst>
          </p:cNvPr>
          <p:cNvGrpSpPr/>
          <p:nvPr/>
        </p:nvGrpSpPr>
        <p:grpSpPr>
          <a:xfrm>
            <a:off x="7025158" y="2288586"/>
            <a:ext cx="1315038" cy="1276962"/>
            <a:chOff x="5275004" y="3411734"/>
            <a:chExt cx="1718188" cy="1668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9A15F2-ABB3-9794-6213-F54A9151D2D6}"/>
                </a:ext>
              </a:extLst>
            </p:cNvPr>
            <p:cNvSpPr/>
            <p:nvPr/>
          </p:nvSpPr>
          <p:spPr>
            <a:xfrm>
              <a:off x="5275005" y="3411734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</a:rPr>
                <a:t>Thing 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6A01EA2-F959-C6D0-DA93-AE2EBF3509A6}"/>
                </a:ext>
              </a:extLst>
            </p:cNvPr>
            <p:cNvSpPr/>
            <p:nvPr/>
          </p:nvSpPr>
          <p:spPr>
            <a:xfrm>
              <a:off x="5275004" y="4781069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</a:rPr>
                <a:t>Thing 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D2CBAF-D681-615D-2EBD-01979C8654F8}"/>
                </a:ext>
              </a:extLst>
            </p:cNvPr>
            <p:cNvSpPr/>
            <p:nvPr/>
          </p:nvSpPr>
          <p:spPr>
            <a:xfrm>
              <a:off x="5275005" y="3754068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</a:rPr>
                <a:t>Thing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3D06A2-EE95-4559-E5EE-BF54371D86CC}"/>
                </a:ext>
              </a:extLst>
            </p:cNvPr>
            <p:cNvSpPr/>
            <p:nvPr/>
          </p:nvSpPr>
          <p:spPr>
            <a:xfrm>
              <a:off x="5275005" y="4096402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</a:rPr>
                <a:t>Thing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98B3AE-8462-9000-37B5-66E58503AC40}"/>
                </a:ext>
              </a:extLst>
            </p:cNvPr>
            <p:cNvSpPr/>
            <p:nvPr/>
          </p:nvSpPr>
          <p:spPr>
            <a:xfrm>
              <a:off x="5275005" y="4438736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FFF00"/>
                  </a:solidFill>
                </a:rPr>
                <a:t>Thing 3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AE0A5C4-DBFC-C219-07E8-E2D3FA671BD7}"/>
              </a:ext>
            </a:extLst>
          </p:cNvPr>
          <p:cNvSpPr/>
          <p:nvPr/>
        </p:nvSpPr>
        <p:spPr>
          <a:xfrm>
            <a:off x="302339" y="1116770"/>
            <a:ext cx="6317221" cy="38714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4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A0423-37E6-32B8-494C-888DA3F34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05A723-3095-427D-3587-9439870CD36C}"/>
              </a:ext>
            </a:extLst>
          </p:cNvPr>
          <p:cNvSpPr/>
          <p:nvPr/>
        </p:nvSpPr>
        <p:spPr>
          <a:xfrm>
            <a:off x="228600" y="3493943"/>
            <a:ext cx="8686800" cy="15430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1800" i="1" dirty="0">
                <a:solidFill>
                  <a:sysClr val="windowText" lastClr="000000"/>
                </a:solidFill>
              </a:rPr>
              <a:t>godbolt</a:t>
            </a:r>
            <a:r>
              <a:rPr lang="en-US" sz="1800" i="1">
                <a:solidFill>
                  <a:sysClr val="windowText" lastClr="000000"/>
                </a:solidFill>
              </a:rPr>
              <a:t>.org/</a:t>
            </a:r>
            <a:r>
              <a:rPr lang="en-US" sz="1800" i="1" dirty="0">
                <a:solidFill>
                  <a:sysClr val="windowText" lastClr="000000"/>
                </a:solidFill>
              </a:rPr>
              <a:t>z/TMbjfhq8K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3CE995-ADBC-A5F8-7398-BD7D0C41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 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dirty="0"/>
              <a:t>async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A8CE0-94EA-561F-03B9-B8E00E2461B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41719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5000"/>
              </a:lnSpc>
              <a:tabLst>
                <a:tab pos="5532835" algn="l"/>
              </a:tabLst>
            </a:pPr>
            <a:r>
              <a:rPr lang="en-US" dirty="0"/>
              <a:t>A simple synchronous call</a:t>
            </a:r>
            <a:endParaRPr lang="en-US" dirty="0">
              <a:solidFill>
                <a:srgbClr val="0070C0"/>
              </a:solidFill>
            </a:endParaRPr>
          </a:p>
          <a:p>
            <a:pPr marL="274313" lvl="1">
              <a:lnSpc>
                <a:spcPct val="125000"/>
              </a:lnSpc>
              <a:spcBef>
                <a:spcPts val="150"/>
              </a:spcBef>
              <a:tabLst>
                <a:tab pos="5532835" algn="l"/>
              </a:tabLst>
            </a:pPr>
            <a:r>
              <a:rPr lang="en-US" dirty="0">
                <a:solidFill>
                  <a:srgbClr val="0070C0"/>
                </a:solidFill>
              </a:rPr>
              <a:t>int result = f(</a:t>
            </a:r>
            <a:r>
              <a:rPr lang="en-US" dirty="0" err="1">
                <a:solidFill>
                  <a:srgbClr val="0070C0"/>
                </a:solidFill>
              </a:rPr>
              <a:t>x,y,z</a:t>
            </a:r>
            <a:r>
              <a:rPr lang="en-US" dirty="0">
                <a:solidFill>
                  <a:srgbClr val="0070C0"/>
                </a:solidFill>
              </a:rPr>
              <a:t>);	//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call</a:t>
            </a:r>
            <a:r>
              <a:rPr lang="en-US" b="1" dirty="0">
                <a:solidFill>
                  <a:srgbClr val="0070C0"/>
                </a:solidFill>
              </a:rPr>
              <a:t> + </a:t>
            </a:r>
            <a:r>
              <a:rPr lang="en-US" b="1" dirty="0">
                <a:solidFill>
                  <a:srgbClr val="0070C0"/>
                </a:solidFill>
                <a:highlight>
                  <a:srgbClr val="00FFFF"/>
                </a:highlight>
              </a:rPr>
              <a:t>get result</a:t>
            </a:r>
            <a:r>
              <a:rPr lang="en-US" b="1" dirty="0">
                <a:solidFill>
                  <a:srgbClr val="0070C0"/>
                </a:solidFill>
              </a:rPr>
              <a:t> – </a:t>
            </a:r>
            <a:r>
              <a:rPr lang="en-US" b="1" dirty="0">
                <a:solidFill>
                  <a:srgbClr val="C00000"/>
                </a:solidFill>
              </a:rPr>
              <a:t>blocks</a:t>
            </a:r>
          </a:p>
          <a:p>
            <a:pPr marL="274313" lvl="1">
              <a:lnSpc>
                <a:spcPct val="125000"/>
              </a:lnSpc>
              <a:spcBef>
                <a:spcPts val="0"/>
              </a:spcBef>
              <a:tabLst>
                <a:tab pos="5532835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 ::: code here runs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after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 :::</a:t>
            </a:r>
          </a:p>
          <a:p>
            <a:pPr marL="274313" lvl="1">
              <a:lnSpc>
                <a:spcPct val="125000"/>
              </a:lnSpc>
              <a:spcBef>
                <a:spcPts val="0"/>
              </a:spcBef>
              <a:tabLst>
                <a:tab pos="5532835" algn="l"/>
              </a:tabLst>
            </a:pPr>
            <a:r>
              <a:rPr lang="en-US" dirty="0" err="1">
                <a:solidFill>
                  <a:srgbClr val="0070C0"/>
                </a:solidFill>
              </a:rPr>
              <a:t>use_result</a:t>
            </a:r>
            <a:r>
              <a:rPr lang="en-US" dirty="0">
                <a:solidFill>
                  <a:srgbClr val="0070C0"/>
                </a:solidFill>
              </a:rPr>
              <a:t>( result );	// never blocks</a:t>
            </a:r>
          </a:p>
          <a:p>
            <a:pPr>
              <a:lnSpc>
                <a:spcPct val="125000"/>
              </a:lnSpc>
              <a:spcBef>
                <a:spcPts val="1350"/>
              </a:spcBef>
              <a:tabLst>
                <a:tab pos="5532835" algn="l"/>
              </a:tabLst>
            </a:pPr>
            <a:r>
              <a:rPr lang="en-US" dirty="0"/>
              <a:t>A simple asynchronous call — </a:t>
            </a:r>
            <a:r>
              <a:rPr lang="en-US" b="1" dirty="0"/>
              <a:t>decouple launch/join</a:t>
            </a:r>
            <a:endParaRPr lang="en-US" dirty="0">
              <a:solidFill>
                <a:srgbClr val="0070C0"/>
              </a:solidFill>
            </a:endParaRPr>
          </a:p>
          <a:p>
            <a:pPr marL="274313" lvl="1">
              <a:lnSpc>
                <a:spcPct val="125000"/>
              </a:lnSpc>
              <a:spcBef>
                <a:spcPts val="150"/>
              </a:spcBef>
              <a:tabLst>
                <a:tab pos="5532835" algn="l"/>
              </a:tabLst>
            </a:pPr>
            <a:r>
              <a:rPr lang="en-US" b="1" dirty="0">
                <a:solidFill>
                  <a:srgbClr val="0070C0"/>
                </a:solidFill>
              </a:rPr>
              <a:t>future&lt;</a:t>
            </a:r>
            <a:r>
              <a:rPr lang="en-US" dirty="0">
                <a:solidFill>
                  <a:srgbClr val="0070C0"/>
                </a:solidFill>
              </a:rPr>
              <a:t>int</a:t>
            </a:r>
            <a:r>
              <a:rPr lang="en-US" b="1" dirty="0">
                <a:solidFill>
                  <a:srgbClr val="0070C0"/>
                </a:solidFill>
              </a:rPr>
              <a:t>&gt; </a:t>
            </a:r>
            <a:r>
              <a:rPr lang="en-US" dirty="0">
                <a:solidFill>
                  <a:srgbClr val="0070C0"/>
                </a:solidFill>
              </a:rPr>
              <a:t>result = </a:t>
            </a:r>
            <a:r>
              <a:rPr lang="en-US" b="1" dirty="0" err="1">
                <a:solidFill>
                  <a:srgbClr val="0070C0"/>
                </a:solidFill>
              </a:rPr>
              <a:t>pool.run</a:t>
            </a:r>
            <a:r>
              <a:rPr lang="en-US" b="1" dirty="0">
                <a:solidFill>
                  <a:srgbClr val="0070C0"/>
                </a:solidFill>
              </a:rPr>
              <a:t>( [=]{ return </a:t>
            </a:r>
            <a:r>
              <a:rPr lang="en-US" dirty="0">
                <a:solidFill>
                  <a:srgbClr val="0070C0"/>
                </a:solidFill>
              </a:rPr>
              <a:t>f(</a:t>
            </a:r>
            <a:r>
              <a:rPr lang="en-US" dirty="0" err="1">
                <a:solidFill>
                  <a:srgbClr val="0070C0"/>
                </a:solidFill>
              </a:rPr>
              <a:t>x,y,z</a:t>
            </a:r>
            <a:r>
              <a:rPr lang="en-US" dirty="0">
                <a:solidFill>
                  <a:srgbClr val="0070C0"/>
                </a:solidFill>
              </a:rPr>
              <a:t>); </a:t>
            </a:r>
            <a:r>
              <a:rPr lang="en-US" b="1" dirty="0">
                <a:solidFill>
                  <a:srgbClr val="0070C0"/>
                </a:solidFill>
              </a:rPr>
              <a:t>});</a:t>
            </a:r>
            <a:r>
              <a:rPr lang="en-US" dirty="0">
                <a:solidFill>
                  <a:srgbClr val="0070C0"/>
                </a:solidFill>
              </a:rPr>
              <a:t>	// 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call (only)</a:t>
            </a:r>
            <a:r>
              <a:rPr lang="en-US" b="1" dirty="0">
                <a:solidFill>
                  <a:srgbClr val="0070C0"/>
                </a:solidFill>
              </a:rPr>
              <a:t> – no blocking</a:t>
            </a:r>
          </a:p>
          <a:p>
            <a:pPr marL="274313" lvl="1">
              <a:lnSpc>
                <a:spcPct val="125000"/>
              </a:lnSpc>
              <a:spcBef>
                <a:spcPts val="0"/>
              </a:spcBef>
              <a:tabLst>
                <a:tab pos="5532835" algn="l"/>
              </a:tabLs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// ::: code here runs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potentially concurrently with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 :::</a:t>
            </a:r>
          </a:p>
          <a:p>
            <a:pPr marL="274313" lvl="1">
              <a:lnSpc>
                <a:spcPct val="125000"/>
              </a:lnSpc>
              <a:spcBef>
                <a:spcPts val="0"/>
              </a:spcBef>
              <a:tabLst>
                <a:tab pos="5532835" algn="l"/>
              </a:tabLst>
            </a:pPr>
            <a:r>
              <a:rPr lang="en-US" dirty="0" err="1">
                <a:solidFill>
                  <a:srgbClr val="0070C0"/>
                </a:solidFill>
              </a:rPr>
              <a:t>use_result</a:t>
            </a:r>
            <a:r>
              <a:rPr lang="en-US" dirty="0">
                <a:solidFill>
                  <a:srgbClr val="0070C0"/>
                </a:solidFill>
              </a:rPr>
              <a:t>( </a:t>
            </a:r>
            <a:r>
              <a:rPr lang="en-US" dirty="0" err="1">
                <a:solidFill>
                  <a:srgbClr val="0070C0"/>
                </a:solidFill>
              </a:rPr>
              <a:t>result</a:t>
            </a:r>
            <a:r>
              <a:rPr lang="en-US" b="1" dirty="0" err="1">
                <a:solidFill>
                  <a:srgbClr val="0070C0"/>
                </a:solidFill>
              </a:rPr>
              <a:t>.value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  <a:r>
              <a:rPr lang="en-US" dirty="0">
                <a:solidFill>
                  <a:srgbClr val="0070C0"/>
                </a:solidFill>
              </a:rPr>
              <a:t> );	// </a:t>
            </a:r>
            <a:r>
              <a:rPr lang="en-US" b="1" dirty="0">
                <a:solidFill>
                  <a:srgbClr val="0070C0"/>
                </a:solidFill>
                <a:highlight>
                  <a:srgbClr val="00FFFF"/>
                </a:highlight>
              </a:rPr>
              <a:t>get result</a:t>
            </a:r>
            <a:r>
              <a:rPr lang="en-US" b="1" dirty="0">
                <a:solidFill>
                  <a:srgbClr val="0070C0"/>
                </a:solidFill>
              </a:rPr>
              <a:t> –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might block</a:t>
            </a:r>
            <a:endParaRPr lang="en-US" dirty="0">
              <a:solidFill>
                <a:srgbClr val="0070C0"/>
              </a:solidFill>
            </a:endParaRPr>
          </a:p>
          <a:p>
            <a:pPr>
              <a:lnSpc>
                <a:spcPct val="125000"/>
              </a:lnSpc>
              <a:spcBef>
                <a:spcPts val="2250"/>
              </a:spcBef>
              <a:tabLst>
                <a:tab pos="5532835" algn="l"/>
              </a:tabLst>
            </a:pPr>
            <a:r>
              <a:rPr lang="en-US" dirty="0"/>
              <a:t>A simple asynchronous call with P2300 std::execution</a:t>
            </a:r>
          </a:p>
          <a:p>
            <a:pPr marL="274313" lvl="1">
              <a:lnSpc>
                <a:spcPct val="125000"/>
              </a:lnSpc>
              <a:spcBef>
                <a:spcPts val="150"/>
              </a:spcBef>
              <a:tabLst>
                <a:tab pos="5532835" algn="l"/>
              </a:tabLst>
            </a:pPr>
            <a:r>
              <a:rPr lang="en-US" sz="2325" b="1" dirty="0">
                <a:solidFill>
                  <a:srgbClr val="0070C0"/>
                </a:solidFill>
              </a:rPr>
              <a:t>auto work = schedule(pool) | then([=]{ return </a:t>
            </a:r>
            <a:r>
              <a:rPr lang="en-US" sz="2325" dirty="0">
                <a:solidFill>
                  <a:srgbClr val="0070C0"/>
                </a:solidFill>
              </a:rPr>
              <a:t>f(</a:t>
            </a:r>
            <a:r>
              <a:rPr lang="en-US" sz="2325" dirty="0" err="1">
                <a:solidFill>
                  <a:srgbClr val="0070C0"/>
                </a:solidFill>
              </a:rPr>
              <a:t>x,y,z</a:t>
            </a:r>
            <a:r>
              <a:rPr lang="en-US" sz="2325" dirty="0">
                <a:solidFill>
                  <a:srgbClr val="0070C0"/>
                </a:solidFill>
              </a:rPr>
              <a:t>); </a:t>
            </a:r>
            <a:r>
              <a:rPr lang="en-US" sz="2325" b="1" dirty="0">
                <a:solidFill>
                  <a:srgbClr val="0070C0"/>
                </a:solidFill>
              </a:rPr>
              <a:t>});</a:t>
            </a:r>
            <a:r>
              <a:rPr lang="en-US" sz="2325" dirty="0">
                <a:solidFill>
                  <a:srgbClr val="0070C0"/>
                </a:solidFill>
              </a:rPr>
              <a:t> 	// </a:t>
            </a:r>
            <a:r>
              <a:rPr lang="en-US" sz="2325" b="1" dirty="0">
                <a:solidFill>
                  <a:srgbClr val="0070C0"/>
                </a:solidFill>
                <a:highlight>
                  <a:srgbClr val="FFFF00"/>
                </a:highlight>
              </a:rPr>
              <a:t>call (only)</a:t>
            </a:r>
            <a:r>
              <a:rPr lang="en-US" sz="2325" b="1" dirty="0">
                <a:solidFill>
                  <a:srgbClr val="0070C0"/>
                </a:solidFill>
              </a:rPr>
              <a:t> – no blocking</a:t>
            </a:r>
          </a:p>
          <a:p>
            <a:pPr marL="274313" lvl="1">
              <a:lnSpc>
                <a:spcPct val="125000"/>
              </a:lnSpc>
              <a:spcBef>
                <a:spcPts val="0"/>
              </a:spcBef>
              <a:tabLst>
                <a:tab pos="5532835" algn="l"/>
              </a:tabLst>
            </a:pPr>
            <a:r>
              <a:rPr lang="en-US" sz="2325" dirty="0">
                <a:solidFill>
                  <a:schemeClr val="bg1">
                    <a:lumMod val="50000"/>
                  </a:schemeClr>
                </a:solidFill>
              </a:rPr>
              <a:t>// ::: code here runs </a:t>
            </a:r>
            <a:r>
              <a:rPr lang="en-US" sz="2325" b="1" dirty="0">
                <a:solidFill>
                  <a:schemeClr val="bg1">
                    <a:lumMod val="50000"/>
                  </a:schemeClr>
                </a:solidFill>
              </a:rPr>
              <a:t>potentially concurrently with</a:t>
            </a:r>
            <a:r>
              <a:rPr lang="en-US" sz="2325" dirty="0">
                <a:solidFill>
                  <a:schemeClr val="bg1">
                    <a:lumMod val="50000"/>
                  </a:schemeClr>
                </a:solidFill>
              </a:rPr>
              <a:t> f :::</a:t>
            </a:r>
          </a:p>
          <a:p>
            <a:pPr marL="274313" lvl="1">
              <a:lnSpc>
                <a:spcPct val="125000"/>
              </a:lnSpc>
              <a:spcBef>
                <a:spcPts val="0"/>
              </a:spcBef>
              <a:tabLst>
                <a:tab pos="5532835" algn="l"/>
              </a:tabLst>
            </a:pPr>
            <a:r>
              <a:rPr lang="en-US" sz="2325" b="1" dirty="0">
                <a:solidFill>
                  <a:srgbClr val="0070C0"/>
                </a:solidFill>
              </a:rPr>
              <a:t>auto [result] = </a:t>
            </a:r>
            <a:r>
              <a:rPr lang="en-US" sz="2325" b="1" dirty="0" err="1">
                <a:solidFill>
                  <a:srgbClr val="0070C0"/>
                </a:solidFill>
              </a:rPr>
              <a:t>sync_wait</a:t>
            </a:r>
            <a:r>
              <a:rPr lang="en-US" sz="2325" b="1" dirty="0">
                <a:solidFill>
                  <a:srgbClr val="0070C0"/>
                </a:solidFill>
              </a:rPr>
              <a:t>(work).value();</a:t>
            </a:r>
            <a:r>
              <a:rPr lang="en-US" sz="2325" dirty="0">
                <a:solidFill>
                  <a:srgbClr val="0070C0"/>
                </a:solidFill>
              </a:rPr>
              <a:t> 	// </a:t>
            </a:r>
            <a:r>
              <a:rPr lang="en-US" sz="2325" b="1" dirty="0">
                <a:solidFill>
                  <a:srgbClr val="0070C0"/>
                </a:solidFill>
                <a:highlight>
                  <a:srgbClr val="00FFFF"/>
                </a:highlight>
              </a:rPr>
              <a:t>get result</a:t>
            </a:r>
            <a:r>
              <a:rPr lang="en-US" sz="2325" b="1" dirty="0">
                <a:solidFill>
                  <a:srgbClr val="0070C0"/>
                </a:solidFill>
              </a:rPr>
              <a:t> – </a:t>
            </a:r>
            <a:r>
              <a:rPr lang="en-US" sz="2325" b="1" dirty="0">
                <a:solidFill>
                  <a:schemeClr val="accent4">
                    <a:lumMod val="50000"/>
                  </a:schemeClr>
                </a:solidFill>
              </a:rPr>
              <a:t>might block</a:t>
            </a:r>
            <a:br>
              <a:rPr lang="en-US" sz="2325" b="1" dirty="0">
                <a:solidFill>
                  <a:srgbClr val="0070C0"/>
                </a:solidFill>
              </a:rPr>
            </a:br>
            <a:r>
              <a:rPr lang="en-US" sz="2325" dirty="0" err="1">
                <a:solidFill>
                  <a:srgbClr val="0070C0"/>
                </a:solidFill>
              </a:rPr>
              <a:t>use_result</a:t>
            </a:r>
            <a:r>
              <a:rPr lang="en-US" sz="2325" dirty="0">
                <a:solidFill>
                  <a:srgbClr val="0070C0"/>
                </a:solidFill>
              </a:rPr>
              <a:t>(result);</a:t>
            </a:r>
          </a:p>
        </p:txBody>
      </p:sp>
    </p:spTree>
    <p:extLst>
      <p:ext uri="{BB962C8B-B14F-4D97-AF65-F5344CB8AC3E}">
        <p14:creationId xmlns:p14="http://schemas.microsoft.com/office/powerpoint/2010/main" val="976762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Concurrency vs </a:t>
            </a:r>
            <a:r>
              <a:rPr lang="en-US" sz="2800" dirty="0" err="1"/>
              <a:t>Parallelsm</a:t>
            </a:r>
            <a:endParaRPr lang="en-US" sz="2000" i="1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312048607"/>
              </p:ext>
            </p:extLst>
          </p:nvPr>
        </p:nvGraphicFramePr>
        <p:xfrm>
          <a:off x="457200" y="933450"/>
          <a:ext cx="5847348" cy="41033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1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4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I.</a:t>
                      </a:r>
                      <a:r>
                        <a:rPr lang="en-US" sz="1300" baseline="0" dirty="0"/>
                        <a:t> Concurrency </a:t>
                      </a:r>
                      <a:br>
                        <a:rPr lang="en-US" sz="1300" baseline="0" dirty="0"/>
                      </a:br>
                      <a:r>
                        <a:rPr lang="en-US" sz="1300" b="0" baseline="0" dirty="0"/>
                        <a:t>for isolation</a:t>
                      </a:r>
                      <a:endParaRPr lang="en-US" sz="13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II. Parallelism </a:t>
                      </a:r>
                      <a:br>
                        <a:rPr lang="en-US" sz="1300" dirty="0"/>
                      </a:br>
                      <a:r>
                        <a:rPr lang="en-US" sz="1300" b="0" dirty="0"/>
                        <a:t>for s</a:t>
                      </a:r>
                      <a:r>
                        <a:rPr lang="en-US" sz="1300" b="0" baseline="0" dirty="0"/>
                        <a:t>calability</a:t>
                      </a:r>
                      <a:endParaRPr lang="en-US" sz="1300" b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Tagline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Keep</a:t>
                      </a:r>
                      <a:r>
                        <a:rPr lang="en-US" sz="13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things separate</a:t>
                      </a:r>
                      <a:endParaRPr lang="en-US" sz="13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Re-enable the free</a:t>
                      </a:r>
                      <a:r>
                        <a:rPr lang="en-US" sz="13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lunch</a:t>
                      </a:r>
                      <a:endParaRPr lang="en-US" sz="13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0130">
                <a:tc>
                  <a:txBody>
                    <a:bodyPr/>
                    <a:lstStyle/>
                    <a:p>
                      <a:r>
                        <a:rPr lang="en-US" sz="1300" dirty="0"/>
                        <a:t>Summary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Stay responsive and avoid</a:t>
                      </a:r>
                      <a:r>
                        <a:rPr lang="en-US" sz="130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blocking by run-</a:t>
                      </a: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ning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tasks</a:t>
                      </a:r>
                      <a:r>
                        <a:rPr lang="en-US" sz="1300" baseline="0" dirty="0">
                          <a:solidFill>
                            <a:schemeClr val="tx1"/>
                          </a:solidFill>
                          <a:effectLst/>
                        </a:rPr>
                        <a:t> in isolation and communicating via messages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Use more cores to get the answer faster by running operation</a:t>
                      </a:r>
                      <a:r>
                        <a:rPr lang="en-US" sz="1300" baseline="0" dirty="0">
                          <a:solidFill>
                            <a:schemeClr val="tx1"/>
                          </a:solidFill>
                          <a:effectLst/>
                        </a:rPr>
                        <a:t>s on groups of 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things; exploit parallelism </a:t>
                      </a:r>
                      <a:r>
                        <a:rPr lang="en-US" sz="1300" spc="-30" dirty="0">
                          <a:solidFill>
                            <a:schemeClr val="tx1"/>
                          </a:solidFill>
                          <a:effectLst/>
                        </a:rPr>
                        <a:t>in data/algorithm</a:t>
                      </a:r>
                      <a:r>
                        <a:rPr lang="en-US" sz="1300" spc="-30" baseline="0" dirty="0">
                          <a:solidFill>
                            <a:schemeClr val="tx1"/>
                          </a:solidFill>
                          <a:effectLst/>
                        </a:rPr>
                        <a:t> structures</a:t>
                      </a:r>
                      <a:endParaRPr lang="en-US" sz="1300" spc="-3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300" dirty="0"/>
                        <a:t>Examples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GUIs, web services, </a:t>
                      </a:r>
                      <a:b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300" dirty="0" err="1">
                          <a:solidFill>
                            <a:schemeClr val="tx1"/>
                          </a:solidFill>
                          <a:effectLst/>
                        </a:rPr>
                        <a:t>bkgd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 print/compile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baseline="0" dirty="0">
                          <a:solidFill>
                            <a:schemeClr val="tx1"/>
                          </a:solidFill>
                          <a:effectLst/>
                        </a:rPr>
                        <a:t>Trees, quicksort, </a:t>
                      </a:r>
                      <a:br>
                        <a:rPr lang="en-US" sz="1300" baseline="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300" baseline="0" dirty="0">
                          <a:solidFill>
                            <a:schemeClr val="tx1"/>
                          </a:solidFill>
                          <a:effectLst/>
                        </a:rPr>
                        <a:t>compilation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3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Key</a:t>
                      </a:r>
                      <a:r>
                        <a:rPr lang="en-US" sz="1300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metrics</a:t>
                      </a:r>
                      <a:endParaRPr lang="en-US" sz="13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Responsiveness, latency hiding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Throughput, scalability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300" dirty="0"/>
                        <a:t>Requirements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</a:rPr>
                        <a:t>Isolated, independent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spc="-80" dirty="0">
                          <a:solidFill>
                            <a:schemeClr val="tx1"/>
                          </a:solidFill>
                          <a:effectLst/>
                        </a:rPr>
                        <a:t>Low overhead,  side</a:t>
                      </a:r>
                      <a:r>
                        <a:rPr lang="en-US" sz="1300" spc="-80" baseline="0" dirty="0">
                          <a:solidFill>
                            <a:schemeClr val="tx1"/>
                          </a:solidFill>
                          <a:effectLst/>
                        </a:rPr>
                        <a:t> effect free</a:t>
                      </a:r>
                      <a:endParaRPr lang="en-US" sz="1300" spc="-8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300" dirty="0"/>
                        <a:t>Old tools &amp; abstractions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  <a:effectLst/>
                        </a:rPr>
                        <a:t>Threads,</a:t>
                      </a:r>
                      <a:r>
                        <a:rPr lang="en-US" sz="1300" b="0" baseline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300" b="0" dirty="0">
                          <a:solidFill>
                            <a:schemeClr val="tx1"/>
                          </a:solidFill>
                          <a:effectLst/>
                        </a:rPr>
                        <a:t>message queues, OpenMPI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effectLst/>
                        </a:rPr>
                        <a:t>Thread pools, OpenMP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1510">
                <a:tc>
                  <a:txBody>
                    <a:bodyPr/>
                    <a:lstStyle/>
                    <a:p>
                      <a:r>
                        <a:rPr lang="en-US" sz="1300" dirty="0"/>
                        <a:t>New tools &amp; abstractions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solidFill>
                            <a:schemeClr val="tx1"/>
                          </a:solidFill>
                          <a:effectLst/>
                        </a:rPr>
                        <a:t>Active objects, futures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>
                          <a:solidFill>
                            <a:schemeClr val="tx1"/>
                          </a:solidFill>
                          <a:effectLst/>
                        </a:rPr>
                        <a:t>Work stealing runtimes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0DBAE80-F23E-29C2-AF20-35B1D072461D}"/>
              </a:ext>
            </a:extLst>
          </p:cNvPr>
          <p:cNvSpPr/>
          <p:nvPr/>
        </p:nvSpPr>
        <p:spPr>
          <a:xfrm>
            <a:off x="6550410" y="1002893"/>
            <a:ext cx="2274374" cy="38493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Surprise</a:t>
            </a:r>
            <a:r>
              <a:rPr lang="en-US" sz="2000" dirty="0"/>
              <a:t> (to me!)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That a single async framework can handle both </a:t>
            </a:r>
            <a:r>
              <a:rPr lang="en-US" sz="2000" i="1" dirty="0"/>
              <a:t>well</a:t>
            </a:r>
          </a:p>
          <a:p>
            <a:pPr algn="ctr"/>
            <a:endParaRPr lang="en-US" sz="2000" i="1" dirty="0"/>
          </a:p>
          <a:p>
            <a:pPr algn="ctr"/>
            <a:r>
              <a:rPr lang="en-US" sz="2000" i="1" dirty="0"/>
              <a:t>Jessica Wong: “use the same code for SIMD and CPU”</a:t>
            </a:r>
          </a:p>
          <a:p>
            <a:pPr algn="ctr"/>
            <a:endParaRPr lang="en-US" sz="2000" i="1" dirty="0"/>
          </a:p>
          <a:p>
            <a:pPr algn="ctr"/>
            <a:r>
              <a:rPr lang="en-US" sz="2000" i="1" dirty="0"/>
              <a:t>… and GPU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8CF6C-8500-7E77-FE01-97BBE70AE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D7879E-24B8-703C-300B-81642C9FE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Cool Things in C++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B0FBA-D522-6BF5-428F-CDFA11990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758B32-8F93-9FA0-EC69-33BA0B39029F}"/>
              </a:ext>
            </a:extLst>
          </p:cNvPr>
          <p:cNvSpPr/>
          <p:nvPr/>
        </p:nvSpPr>
        <p:spPr>
          <a:xfrm>
            <a:off x="673525" y="2289301"/>
            <a:ext cx="1315040" cy="12755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Thing 1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ym typeface="Symbol" panose="05050102010706020507" pitchFamily="18" charset="2"/>
              </a:rPr>
              <a:t> £</a:t>
            </a:r>
            <a:r>
              <a:rPr lang="en-US" sz="2000" dirty="0"/>
              <a:t>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23272-D668-1457-82AA-3022299E9D83}"/>
              </a:ext>
            </a:extLst>
          </p:cNvPr>
          <p:cNvSpPr/>
          <p:nvPr/>
        </p:nvSpPr>
        <p:spPr>
          <a:xfrm>
            <a:off x="2678930" y="1445342"/>
            <a:ext cx="3687360" cy="302244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effectLst>
                  <a:reflection blurRad="6350" stA="50000" endA="300" endPos="63000" dist="63500" dir="5400000" sy="-100000" algn="bl" rotWithShape="0"/>
                </a:effectLst>
              </a:rPr>
              <a:t>Thing 2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73FC80-9670-5F46-1E37-AC104BBE515F}"/>
              </a:ext>
            </a:extLst>
          </p:cNvPr>
          <p:cNvGrpSpPr/>
          <p:nvPr/>
        </p:nvGrpSpPr>
        <p:grpSpPr>
          <a:xfrm>
            <a:off x="7025158" y="2288586"/>
            <a:ext cx="1315038" cy="1276962"/>
            <a:chOff x="5275004" y="3411734"/>
            <a:chExt cx="1718188" cy="16684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A05537A-9763-7EC3-AB9E-E76EDDED9CEB}"/>
                </a:ext>
              </a:extLst>
            </p:cNvPr>
            <p:cNvSpPr/>
            <p:nvPr/>
          </p:nvSpPr>
          <p:spPr>
            <a:xfrm>
              <a:off x="5275005" y="3411734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BE4ADD-3268-BB39-40F1-B4ACC35B0B61}"/>
                </a:ext>
              </a:extLst>
            </p:cNvPr>
            <p:cNvSpPr/>
            <p:nvPr/>
          </p:nvSpPr>
          <p:spPr>
            <a:xfrm>
              <a:off x="5275004" y="4781069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3E5979-BBF9-0E97-2278-9BA81C6564C8}"/>
                </a:ext>
              </a:extLst>
            </p:cNvPr>
            <p:cNvSpPr/>
            <p:nvPr/>
          </p:nvSpPr>
          <p:spPr>
            <a:xfrm>
              <a:off x="5275005" y="3754068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824862-48E6-DC38-1ADD-22794B6CFFB1}"/>
                </a:ext>
              </a:extLst>
            </p:cNvPr>
            <p:cNvSpPr/>
            <p:nvPr/>
          </p:nvSpPr>
          <p:spPr>
            <a:xfrm>
              <a:off x="5275005" y="4096402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B0EA25-D0CB-AC6E-C1E1-FC79BFB8FA42}"/>
                </a:ext>
              </a:extLst>
            </p:cNvPr>
            <p:cNvSpPr/>
            <p:nvPr/>
          </p:nvSpPr>
          <p:spPr>
            <a:xfrm>
              <a:off x="5275005" y="4438736"/>
              <a:ext cx="1718187" cy="29910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Thing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248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E81A5-5C41-0843-4059-181BF792C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59FABB-4348-66A4-FBC1-7CB07A58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18505-6C5A-E3CD-838B-1A30D368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71" y="-3808"/>
            <a:ext cx="9157542" cy="515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5233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F81F8D-D3C8-D451-A6ED-5272A7E7FCEF}"/>
              </a:ext>
            </a:extLst>
          </p:cNvPr>
          <p:cNvSpPr/>
          <p:nvPr/>
        </p:nvSpPr>
        <p:spPr>
          <a:xfrm>
            <a:off x="1071309" y="3820299"/>
            <a:ext cx="4442143" cy="5781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4EE6C7-0D8A-74CC-14A1-DD079F5A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C++26: “erroneous behavior”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06125-3119-3C31-F374-C9A22589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F99ED19-9042-4804-81A9-A8DA8FB10A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2E09A-241B-CB52-6040-CD97C7365D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14399"/>
            <a:ext cx="8229600" cy="39454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Undefined behavior means “anything can happen”</a:t>
            </a:r>
          </a:p>
          <a:p>
            <a:pPr lvl="1"/>
            <a:r>
              <a:rPr lang="en-US" dirty="0"/>
              <a:t>Usual examples	</a:t>
            </a:r>
            <a:r>
              <a:rPr lang="en-US" sz="2400" dirty="0">
                <a:solidFill>
                  <a:srgbClr val="C00000"/>
                </a:solidFill>
              </a:rPr>
              <a:t>nasal daemons,</a:t>
            </a:r>
            <a:r>
              <a:rPr lang="en-US" sz="2200" dirty="0">
                <a:solidFill>
                  <a:srgbClr val="C00000"/>
                </a:solidFill>
                <a:latin typeface="Consolas" panose="020B0609020204030204" pitchFamily="49" charset="0"/>
              </a:rPr>
              <a:t> format c:</a:t>
            </a:r>
            <a:endParaRPr lang="en-US" sz="22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Actual bad examples	</a:t>
            </a:r>
            <a:r>
              <a:rPr lang="en-US" dirty="0">
                <a:solidFill>
                  <a:srgbClr val="C00000"/>
                </a:solidFill>
              </a:rPr>
              <a:t>time travel, leaking secrets</a:t>
            </a:r>
          </a:p>
          <a:p>
            <a:r>
              <a:rPr lang="en-US" dirty="0"/>
              <a:t>C++26 introduces a new tool: </a:t>
            </a:r>
            <a:r>
              <a:rPr lang="en-US" b="1" dirty="0"/>
              <a:t>erroneous</a:t>
            </a:r>
            <a:r>
              <a:rPr lang="en-US" dirty="0"/>
              <a:t> behavior</a:t>
            </a:r>
          </a:p>
          <a:p>
            <a:pPr lvl="1"/>
            <a:r>
              <a:rPr lang="en-US" b="1" dirty="0">
                <a:solidFill>
                  <a:srgbClr val="006600"/>
                </a:solidFill>
              </a:rPr>
              <a:t>“Well-defined as being Just Wrong”</a:t>
            </a:r>
          </a:p>
          <a:p>
            <a:pPr lvl="1"/>
            <a:r>
              <a:rPr lang="en-US" b="1" dirty="0"/>
              <a:t>Not undefined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 no time travel, or leaked secrets!</a:t>
            </a:r>
          </a:p>
          <a:p>
            <a:pPr lvl="1"/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 general tool, but first applied to…</a:t>
            </a:r>
          </a:p>
          <a:p>
            <a:pPr lvl="1"/>
            <a:r>
              <a:rPr lang="en-US" b="1" dirty="0">
                <a:solidFill>
                  <a:srgbClr val="006600"/>
                </a:solidFill>
                <a:sym typeface="Symbol" panose="05050102010706020507" pitchFamily="18" charset="2"/>
              </a:rPr>
              <a:t>	Reading uninitialized local variables</a:t>
            </a:r>
            <a:br>
              <a:rPr lang="en-US" b="1" dirty="0">
                <a:solidFill>
                  <a:srgbClr val="006600"/>
                </a:solidFill>
                <a:sym typeface="Symbol" panose="05050102010706020507" pitchFamily="18" charset="2"/>
              </a:rPr>
            </a:br>
            <a:r>
              <a:rPr lang="en-US" b="1" dirty="0">
                <a:solidFill>
                  <a:srgbClr val="006600"/>
                </a:solidFill>
                <a:sym typeface="Symbol" panose="05050102010706020507" pitchFamily="18" charset="2"/>
              </a:rPr>
              <a:t>	is not undefined behavior in C++26!</a:t>
            </a:r>
          </a:p>
          <a:p>
            <a:pPr lvl="1"/>
            <a:r>
              <a:rPr lang="en-US" dirty="0"/>
              <a:t>A C++26 compiler is required to write an “erroneous” value</a:t>
            </a:r>
          </a:p>
        </p:txBody>
      </p:sp>
      <p:pic>
        <p:nvPicPr>
          <p:cNvPr id="3074" name="Picture 2" descr="iOS 17.4">
            <a:extLst>
              <a:ext uri="{FF2B5EF4-FFF2-40B4-BE49-F238E27FC236}">
                <a16:creationId xmlns:a16="http://schemas.microsoft.com/office/drawing/2014/main" id="{DD89FC14-D766-D0E4-44A2-60DBE8EA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860" y="3788141"/>
            <a:ext cx="604082" cy="60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8FC1D-3F15-C7BB-BFA6-6C105C0FFE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14424" y="2222953"/>
            <a:ext cx="2373633" cy="23625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2" descr="iOS 12.1">
            <a:extLst>
              <a:ext uri="{FF2B5EF4-FFF2-40B4-BE49-F238E27FC236}">
                <a16:creationId xmlns:a16="http://schemas.microsoft.com/office/drawing/2014/main" id="{1721F08E-8A16-685F-D06A-0B2CC932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7" y="3792184"/>
            <a:ext cx="600039" cy="60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363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A873B7-AEAC-EA70-3941-72FC02D72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147"/>
            <a:ext cx="9144000" cy="38892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F6F2D-A515-C057-AC35-012C5487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C766F3-8576-4750-B295-C6FA71381CF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1296F3-F9A6-C39F-4CC9-6F2E00239519}"/>
              </a:ext>
            </a:extLst>
          </p:cNvPr>
          <p:cNvSpPr/>
          <p:nvPr/>
        </p:nvSpPr>
        <p:spPr>
          <a:xfrm>
            <a:off x="304801" y="2197100"/>
            <a:ext cx="4737099" cy="5503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07560-5710-42E9-9BD0-18DF9E6C975D}"/>
              </a:ext>
            </a:extLst>
          </p:cNvPr>
          <p:cNvSpPr/>
          <p:nvPr/>
        </p:nvSpPr>
        <p:spPr>
          <a:xfrm>
            <a:off x="5596527" y="1560306"/>
            <a:ext cx="702604" cy="2406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413EB-25D8-487E-A750-269962287B18}"/>
              </a:ext>
            </a:extLst>
          </p:cNvPr>
          <p:cNvSpPr/>
          <p:nvPr/>
        </p:nvSpPr>
        <p:spPr>
          <a:xfrm>
            <a:off x="5596526" y="2893807"/>
            <a:ext cx="702604" cy="2406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8F31D-EFC8-2AF3-6377-8A80F9112003}"/>
              </a:ext>
            </a:extLst>
          </p:cNvPr>
          <p:cNvSpPr/>
          <p:nvPr/>
        </p:nvSpPr>
        <p:spPr>
          <a:xfrm>
            <a:off x="5596525" y="4265408"/>
            <a:ext cx="702604" cy="2406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52062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B14C69-228B-3EAB-28EC-32DAE3343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C766F3-8576-4750-B295-C6FA71381CF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CB11A-EE33-50FD-1CC3-CBDE05940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864"/>
            <a:ext cx="9144000" cy="38797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493A2AB-45A8-5BD7-D81B-42D13523C6DD}"/>
              </a:ext>
            </a:extLst>
          </p:cNvPr>
          <p:cNvSpPr/>
          <p:nvPr/>
        </p:nvSpPr>
        <p:spPr>
          <a:xfrm>
            <a:off x="304801" y="2197100"/>
            <a:ext cx="4737099" cy="5503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0F26E1-7FA0-0F87-9C88-B727D824F7E6}"/>
              </a:ext>
            </a:extLst>
          </p:cNvPr>
          <p:cNvSpPr/>
          <p:nvPr/>
        </p:nvSpPr>
        <p:spPr>
          <a:xfrm>
            <a:off x="5596526" y="1557887"/>
            <a:ext cx="1100607" cy="24549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D845B3-AFDC-58BC-82AB-BDD0B7DB8F77}"/>
              </a:ext>
            </a:extLst>
          </p:cNvPr>
          <p:cNvSpPr/>
          <p:nvPr/>
        </p:nvSpPr>
        <p:spPr>
          <a:xfrm>
            <a:off x="5596525" y="2882922"/>
            <a:ext cx="1100607" cy="24549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C0473-0718-1B1A-D512-16099FC32359}"/>
              </a:ext>
            </a:extLst>
          </p:cNvPr>
          <p:cNvSpPr/>
          <p:nvPr/>
        </p:nvSpPr>
        <p:spPr>
          <a:xfrm>
            <a:off x="5596524" y="4258756"/>
            <a:ext cx="1100607" cy="24549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F0D474-5B16-9486-B453-BD5B60F00506}"/>
              </a:ext>
            </a:extLst>
          </p:cNvPr>
          <p:cNvSpPr/>
          <p:nvPr/>
        </p:nvSpPr>
        <p:spPr>
          <a:xfrm>
            <a:off x="7751292" y="630785"/>
            <a:ext cx="1316508" cy="24549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A8966-3011-5E93-3E49-E9587B853F70}"/>
              </a:ext>
            </a:extLst>
          </p:cNvPr>
          <p:cNvSpPr/>
          <p:nvPr/>
        </p:nvSpPr>
        <p:spPr>
          <a:xfrm>
            <a:off x="7751292" y="2019318"/>
            <a:ext cx="1316508" cy="24549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B40E9A-2DAA-1AA3-9534-2115EA0EE44E}"/>
              </a:ext>
            </a:extLst>
          </p:cNvPr>
          <p:cNvSpPr/>
          <p:nvPr/>
        </p:nvSpPr>
        <p:spPr>
          <a:xfrm>
            <a:off x="7751292" y="3357055"/>
            <a:ext cx="410575" cy="24549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39907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11D0A-0E46-D7E8-C57C-BFA68A75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C++26: Standard library hardening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5A4170-7D26-B963-16D7-528CD9A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66F3-8576-4750-B295-C6FA71381CF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920DB-19FC-D850-688A-022BB49CFBC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C++26 “stdlib hardening” adds bounds checking for common std:: type operations:</a:t>
            </a:r>
          </a:p>
          <a:p>
            <a:pPr marL="2859088" lvl="1" indent="-2586038">
              <a:lnSpc>
                <a:spcPct val="120000"/>
              </a:lnSpc>
            </a:pPr>
            <a:r>
              <a:rPr lang="en-US" b="1" dirty="0"/>
              <a:t>Sequence containers	</a:t>
            </a:r>
            <a:r>
              <a:rPr lang="en-US" dirty="0"/>
              <a:t>operator[], front, back, </a:t>
            </a:r>
            <a:r>
              <a:rPr lang="en-US" dirty="0" err="1"/>
              <a:t>pop_front</a:t>
            </a:r>
            <a:r>
              <a:rPr lang="en-US" dirty="0"/>
              <a:t>, </a:t>
            </a:r>
            <a:r>
              <a:rPr lang="en-US" dirty="0" err="1"/>
              <a:t>pop_back</a:t>
            </a:r>
            <a:endParaRPr lang="en-US" dirty="0"/>
          </a:p>
          <a:p>
            <a:pPr marL="2859088" lvl="1" indent="-2586038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   (e.g., vector, array)</a:t>
            </a:r>
          </a:p>
          <a:p>
            <a:pPr marL="2859088" lvl="1" indent="-2586038">
              <a:lnSpc>
                <a:spcPct val="120000"/>
              </a:lnSpc>
            </a:pPr>
            <a:r>
              <a:rPr lang="en-US" b="1" dirty="0"/>
              <a:t>string</a:t>
            </a:r>
            <a:r>
              <a:rPr lang="en-US" dirty="0"/>
              <a:t> family	operator[], front, back, </a:t>
            </a:r>
            <a:r>
              <a:rPr lang="en-US" dirty="0" err="1"/>
              <a:t>pop_back</a:t>
            </a:r>
            <a:endParaRPr lang="en-US" dirty="0"/>
          </a:p>
          <a:p>
            <a:pPr marL="2859088" lvl="1" indent="-2586038">
              <a:lnSpc>
                <a:spcPct val="120000"/>
              </a:lnSpc>
            </a:pPr>
            <a:r>
              <a:rPr lang="en-US" b="1" dirty="0"/>
              <a:t>string_view</a:t>
            </a:r>
            <a:r>
              <a:rPr lang="en-US" dirty="0"/>
              <a:t> family	operator[], front, back, </a:t>
            </a:r>
            <a:r>
              <a:rPr lang="en-US" dirty="0" err="1"/>
              <a:t>remove_prefix</a:t>
            </a:r>
            <a:r>
              <a:rPr lang="en-US" dirty="0"/>
              <a:t>, remove_suffix</a:t>
            </a:r>
          </a:p>
          <a:p>
            <a:pPr marL="2859088" lvl="1" indent="-2586038">
              <a:lnSpc>
                <a:spcPct val="120000"/>
              </a:lnSpc>
            </a:pPr>
            <a:r>
              <a:rPr lang="en-US" b="1" dirty="0"/>
              <a:t>span	</a:t>
            </a:r>
            <a:r>
              <a:rPr lang="en-US" dirty="0"/>
              <a:t>operator[], front, back, first, last, </a:t>
            </a:r>
            <a:r>
              <a:rPr lang="en-US" dirty="0" err="1"/>
              <a:t>subspan</a:t>
            </a:r>
            <a:r>
              <a:rPr lang="en-US" dirty="0"/>
              <a:t>, constructors</a:t>
            </a:r>
          </a:p>
          <a:p>
            <a:pPr marL="2859088" lvl="1" indent="-2586038">
              <a:lnSpc>
                <a:spcPct val="120000"/>
              </a:lnSpc>
            </a:pPr>
            <a:r>
              <a:rPr lang="en-US" b="1" dirty="0" err="1"/>
              <a:t>mdspan</a:t>
            </a:r>
            <a:r>
              <a:rPr lang="en-US" b="1" dirty="0"/>
              <a:t>	</a:t>
            </a:r>
            <a:r>
              <a:rPr lang="en-US" dirty="0"/>
              <a:t>operator[], constructors</a:t>
            </a:r>
          </a:p>
          <a:p>
            <a:pPr marL="2859088" lvl="1" indent="-2586038">
              <a:lnSpc>
                <a:spcPct val="120000"/>
              </a:lnSpc>
            </a:pPr>
            <a:r>
              <a:rPr lang="en-US" b="1" dirty="0" err="1"/>
              <a:t>bitset</a:t>
            </a:r>
            <a:r>
              <a:rPr lang="en-US" b="1" dirty="0"/>
              <a:t>	</a:t>
            </a:r>
            <a:r>
              <a:rPr lang="en-US" dirty="0"/>
              <a:t>operator[]</a:t>
            </a:r>
          </a:p>
          <a:p>
            <a:pPr marL="2859088" lvl="1" indent="-2586038">
              <a:lnSpc>
                <a:spcPct val="120000"/>
              </a:lnSpc>
            </a:pPr>
            <a:r>
              <a:rPr lang="en-US" b="1" dirty="0" err="1"/>
              <a:t>valarray</a:t>
            </a:r>
            <a:r>
              <a:rPr lang="en-US" b="1" dirty="0"/>
              <a:t>	</a:t>
            </a:r>
            <a:r>
              <a:rPr lang="en-US" dirty="0"/>
              <a:t>operator[]</a:t>
            </a:r>
          </a:p>
          <a:p>
            <a:pPr>
              <a:lnSpc>
                <a:spcPct val="120000"/>
              </a:lnSpc>
            </a:pPr>
            <a:r>
              <a:rPr lang="en-US" dirty="0"/>
              <a:t>And null/empty checking for:</a:t>
            </a:r>
          </a:p>
          <a:p>
            <a:pPr marL="2859088" lvl="1" indent="-2586038">
              <a:lnSpc>
                <a:spcPct val="120000"/>
              </a:lnSpc>
            </a:pPr>
            <a:r>
              <a:rPr lang="en-US" b="1" dirty="0"/>
              <a:t>optional	</a:t>
            </a:r>
            <a:r>
              <a:rPr lang="en-US" dirty="0"/>
              <a:t>operator-&gt;, operator*</a:t>
            </a:r>
          </a:p>
          <a:p>
            <a:pPr marL="2859088" lvl="1" indent="-2586038">
              <a:lnSpc>
                <a:spcPct val="120000"/>
              </a:lnSpc>
            </a:pPr>
            <a:r>
              <a:rPr lang="en-US" b="1" dirty="0"/>
              <a:t>expected	</a:t>
            </a:r>
            <a:r>
              <a:rPr lang="en-US" dirty="0"/>
              <a:t>operator-&gt;, operator*, error</a:t>
            </a:r>
          </a:p>
        </p:txBody>
      </p:sp>
    </p:spTree>
    <p:extLst>
      <p:ext uri="{BB962C8B-B14F-4D97-AF65-F5344CB8AC3E}">
        <p14:creationId xmlns:p14="http://schemas.microsoft.com/office/powerpoint/2010/main" val="24351118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709A-82F8-CA26-506E-3593143D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the Apple paper…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AC8B7-A622-485C-EF7D-4F9D4948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9ED19-9042-4804-81A9-A8DA8FB10A4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19CCA-5085-6163-5F66-7B403469B41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941164"/>
            <a:ext cx="8229600" cy="3983216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b="0" i="1" dirty="0">
                <a:solidFill>
                  <a:srgbClr val="383838"/>
                </a:solidFill>
                <a:effectLst/>
                <a:latin typeface="Calibri" panose="020F0502020204030204" pitchFamily="34" charset="0"/>
              </a:rPr>
              <a:t>We have experience deploying hardening on Apple platforms…</a:t>
            </a:r>
          </a:p>
          <a:p>
            <a:pPr algn="l">
              <a:lnSpc>
                <a:spcPct val="120000"/>
              </a:lnSpc>
            </a:pPr>
            <a:r>
              <a:rPr lang="en-US" b="0" i="1" dirty="0">
                <a:solidFill>
                  <a:srgbClr val="383838"/>
                </a:solidFill>
                <a:effectLst/>
                <a:latin typeface="Calibri" panose="020F0502020204030204" pitchFamily="34" charset="0"/>
              </a:rPr>
              <a:t>Google … </a:t>
            </a:r>
            <a:r>
              <a:rPr lang="en-US" b="1" i="1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deploy[ed] this very technology to hundreds of millions of lines of code</a:t>
            </a:r>
            <a:r>
              <a:rPr lang="en-US" b="0" i="1" dirty="0">
                <a:solidFill>
                  <a:srgbClr val="383838"/>
                </a:solidFill>
                <a:effectLst/>
                <a:latin typeface="Calibri" panose="020F0502020204030204" pitchFamily="34" charset="0"/>
              </a:rPr>
              <a:t> [with] a </a:t>
            </a:r>
            <a:r>
              <a:rPr lang="en-US" b="1" i="1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performance impact as low as 0.3% and finding over 1000 bugs</a:t>
            </a:r>
            <a:r>
              <a:rPr lang="en-US" b="0" i="1" dirty="0">
                <a:solidFill>
                  <a:srgbClr val="383838"/>
                </a:solidFill>
                <a:effectLst/>
                <a:latin typeface="Calibri" panose="020F0502020204030204" pitchFamily="34" charset="0"/>
              </a:rPr>
              <a:t>, including security-critical ones.</a:t>
            </a:r>
          </a:p>
          <a:p>
            <a:pPr algn="l">
              <a:lnSpc>
                <a:spcPct val="120000"/>
              </a:lnSpc>
            </a:pPr>
            <a:r>
              <a:rPr lang="en-US" i="1" dirty="0">
                <a:solidFill>
                  <a:srgbClr val="383838"/>
                </a:solidFill>
                <a:latin typeface="Calibri" panose="020F0502020204030204" pitchFamily="34" charset="0"/>
              </a:rPr>
              <a:t>[In 2024] </a:t>
            </a:r>
            <a:r>
              <a:rPr lang="en-US" b="0" i="1" dirty="0">
                <a:solidFill>
                  <a:srgbClr val="383838"/>
                </a:solidFill>
                <a:effectLst/>
                <a:latin typeface="Calibri" panose="020F0502020204030204" pitchFamily="34" charset="0"/>
              </a:rPr>
              <a:t>Google Andromeda published … their success… enabling hardening.</a:t>
            </a:r>
          </a:p>
          <a:p>
            <a:pPr algn="l">
              <a:lnSpc>
                <a:spcPct val="120000"/>
              </a:lnSpc>
            </a:pPr>
            <a:r>
              <a:rPr lang="en-US" b="0" i="1" dirty="0">
                <a:solidFill>
                  <a:srgbClr val="383838"/>
                </a:solidFill>
                <a:effectLst/>
                <a:latin typeface="Calibri" panose="020F0502020204030204" pitchFamily="34" charset="0"/>
              </a:rPr>
              <a:t>The </a:t>
            </a:r>
            <a:r>
              <a:rPr lang="en-US" b="0" i="1" dirty="0" err="1">
                <a:solidFill>
                  <a:srgbClr val="383838"/>
                </a:solidFill>
                <a:effectLst/>
                <a:latin typeface="Calibri" panose="020F0502020204030204" pitchFamily="34" charset="0"/>
              </a:rPr>
              <a:t>libc</a:t>
            </a:r>
            <a:r>
              <a:rPr lang="en-US" b="0" i="1" dirty="0">
                <a:solidFill>
                  <a:srgbClr val="383838"/>
                </a:solidFill>
                <a:effectLst/>
                <a:latin typeface="Calibri" panose="020F0502020204030204" pitchFamily="34" charset="0"/>
              </a:rPr>
              <a:t>++ maintainers have received numerous informal reports of hardening being turned on and helping find bugs in codebases.</a:t>
            </a:r>
          </a:p>
          <a:p>
            <a:pPr algn="l">
              <a:lnSpc>
                <a:spcPct val="120000"/>
              </a:lnSpc>
            </a:pPr>
            <a:r>
              <a:rPr lang="en-US" b="1" i="1" dirty="0">
                <a:solidFill>
                  <a:schemeClr val="accent1"/>
                </a:solidFill>
                <a:effectLst/>
                <a:latin typeface="Calibri" panose="020F0502020204030204" pitchFamily="34" charset="0"/>
              </a:rPr>
              <a:t>Overall, standard library hardening has been a huge success, in fact we never expected so much success. The reception has been overwhelmingly positive</a:t>
            </a:r>
            <a:r>
              <a:rPr lang="en-US" b="0" i="1" dirty="0">
                <a:solidFill>
                  <a:srgbClr val="383838"/>
                </a:solidFill>
                <a:effectLst/>
                <a:latin typeface="Calibri" panose="020F0502020204030204" pitchFamily="34" charset="0"/>
              </a:rPr>
              <a:t> and while the quality of implementation will never be perfect, we are working hard to expand the scope of hardening in </a:t>
            </a:r>
            <a:r>
              <a:rPr lang="en-US" b="0" i="1" dirty="0" err="1">
                <a:solidFill>
                  <a:srgbClr val="383838"/>
                </a:solidFill>
                <a:effectLst/>
                <a:latin typeface="Calibri" panose="020F0502020204030204" pitchFamily="34" charset="0"/>
              </a:rPr>
              <a:t>libc</a:t>
            </a:r>
            <a:r>
              <a:rPr lang="en-US" b="0" i="1" dirty="0">
                <a:solidFill>
                  <a:srgbClr val="383838"/>
                </a:solidFill>
                <a:effectLst/>
                <a:latin typeface="Calibri" panose="020F0502020204030204" pitchFamily="34" charset="0"/>
              </a:rPr>
              <a:t>++, to improve its performance and the user experience.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800BF-B92C-145C-5C65-6C88A567B1FC}"/>
              </a:ext>
            </a:extLst>
          </p:cNvPr>
          <p:cNvSpPr txBox="1"/>
          <p:nvPr/>
        </p:nvSpPr>
        <p:spPr>
          <a:xfrm>
            <a:off x="6959979" y="-660155"/>
            <a:ext cx="1840568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13291314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Custom 1">
      <a:majorFont>
        <a:latin typeface="Bookman Old Style"/>
        <a:ea typeface=""/>
        <a:cs typeface=""/>
      </a:majorFont>
      <a:minorFont>
        <a:latin typeface="Calibri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8248</TotalTime>
  <Words>3799</Words>
  <Application>Microsoft Office PowerPoint</Application>
  <PresentationFormat>On-screen Show (16:9)</PresentationFormat>
  <Paragraphs>605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Symbol</vt:lpstr>
      <vt:lpstr>Consolas</vt:lpstr>
      <vt:lpstr>Arial</vt:lpstr>
      <vt:lpstr>Wingdings 3</vt:lpstr>
      <vt:lpstr>Stencil</vt:lpstr>
      <vt:lpstr>Calibri</vt:lpstr>
      <vt:lpstr>Bookman Old Style</vt:lpstr>
      <vt:lpstr>Dreaming Outloud Script Pro</vt:lpstr>
      <vt:lpstr>Wingdings</vt:lpstr>
      <vt:lpstr>Origin</vt:lpstr>
      <vt:lpstr>PowerPoint Presentation</vt:lpstr>
      <vt:lpstr>Three Cool Things in C++</vt:lpstr>
      <vt:lpstr>Three Cool Things in C++</vt:lpstr>
      <vt:lpstr>Three Cool Things in C++</vt:lpstr>
      <vt:lpstr>C++26: “erroneous behavior”</vt:lpstr>
      <vt:lpstr>PowerPoint Presentation</vt:lpstr>
      <vt:lpstr>PowerPoint Presentation</vt:lpstr>
      <vt:lpstr>C++26: Standard library hardening</vt:lpstr>
      <vt:lpstr>From the Apple paper…</vt:lpstr>
      <vt:lpstr>C++26 trivial relocation</vt:lpstr>
      <vt:lpstr>C++26: “EB” + stdlib hardening + relocation</vt:lpstr>
      <vt:lpstr>Three Cool Things in C++</vt:lpstr>
      <vt:lpstr>Three Cool Things in C++</vt:lpstr>
      <vt:lpstr>PowerPoint Presentation</vt:lpstr>
      <vt:lpstr>PowerPoint Presentation</vt:lpstr>
      <vt:lpstr>Reflection papers &amp; contributors</vt:lpstr>
      <vt:lpstr>Reflection implementations that now track P2996</vt:lpstr>
      <vt:lpstr>ISO C++ &amp; reflection</vt:lpstr>
      <vt:lpstr>Adopted 48 hours ago (see my blog)</vt:lpstr>
      <vt:lpstr>Adopted 48 hours ago (see my blog)</vt:lpstr>
      <vt:lpstr>PowerPoint Presentation</vt:lpstr>
      <vt:lpstr>Quick refresher example</vt:lpstr>
      <vt:lpstr>Now in EDG…  godbolt.org/z/rvdabTb5M</vt:lpstr>
      <vt:lpstr>Now in EDG…  godbolt.org/z/rvdabTb5M</vt:lpstr>
      <vt:lpstr>Now in EDG…  godbolt.org/z/rvdabTb5M</vt:lpstr>
      <vt:lpstr>RECALL</vt:lpstr>
      <vt:lpstr>The power of I/O        godbolt.org/z/xYhxKo9Wf</vt:lpstr>
      <vt:lpstr>Now in C++26… godbolt.org/z/xYhxKo9Wf</vt:lpstr>
      <vt:lpstr>Now in C++26… godbolt.org/z/xYhxKo9Wf</vt:lpstr>
      <vt:lpstr>Now in C++26… godbolt.org/z/xYhxKo9Wf</vt:lpstr>
      <vt:lpstr>In the box with cppfront so far… all build to  pure ISO C++ &amp; work with GCC/Clang/MSVC</vt:lpstr>
      <vt:lpstr>In the box with cppfront so far… all build to  pure ISO C++ &amp; work with GCC/Clang/MSVC</vt:lpstr>
      <vt:lpstr>A “starter” list of ideas for the next 10 years</vt:lpstr>
      <vt:lpstr>QClass (user code)</vt:lpstr>
      <vt:lpstr>When you can’t express it all in C++ code</vt:lpstr>
      <vt:lpstr>rt_interface (user code)</vt:lpstr>
      <vt:lpstr>When you can’t express it all in C++ code</vt:lpstr>
      <vt:lpstr>When you can’t express it all in C++ code</vt:lpstr>
      <vt:lpstr>podio (particle physics data models) Benedikt Hegner, Axel Naumann</vt:lpstr>
      <vt:lpstr>When you can’t express it all in C++ code</vt:lpstr>
      <vt:lpstr>A funny thing happened on the way to the elevator…</vt:lpstr>
      <vt:lpstr>One last example: #embed + [:splice:]</vt:lpstr>
      <vt:lpstr>PowerPoint Presentation</vt:lpstr>
      <vt:lpstr>Three Cool Things in C++</vt:lpstr>
      <vt:lpstr>Three Cool Things in C++</vt:lpstr>
      <vt:lpstr>Sync  async</vt:lpstr>
      <vt:lpstr>Concurrency vs Parallelsm</vt:lpstr>
      <vt:lpstr>Three Cool Things in C++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Herb Sutter</dc:creator>
  <cp:lastModifiedBy>Herb Sutter</cp:lastModifiedBy>
  <cp:revision>96</cp:revision>
  <dcterms:modified xsi:type="dcterms:W3CDTF">2025-07-08T17:31:36Z</dcterms:modified>
</cp:coreProperties>
</file>